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6" r:id="rId3"/>
    <p:sldMasterId id="2147483755" r:id="rId4"/>
  </p:sldMasterIdLst>
  <p:notesMasterIdLst>
    <p:notesMasterId r:id="rId45"/>
  </p:notesMasterIdLst>
  <p:sldIdLst>
    <p:sldId id="317" r:id="rId5"/>
    <p:sldId id="318"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3" r:id="rId21"/>
    <p:sldId id="274" r:id="rId22"/>
    <p:sldId id="275" r:id="rId23"/>
    <p:sldId id="276" r:id="rId24"/>
    <p:sldId id="306" r:id="rId25"/>
    <p:sldId id="278" r:id="rId26"/>
    <p:sldId id="279" r:id="rId27"/>
    <p:sldId id="280" r:id="rId28"/>
    <p:sldId id="281" r:id="rId29"/>
    <p:sldId id="282" r:id="rId30"/>
    <p:sldId id="283" r:id="rId31"/>
    <p:sldId id="284" r:id="rId32"/>
    <p:sldId id="289" r:id="rId33"/>
    <p:sldId id="307" r:id="rId34"/>
    <p:sldId id="308" r:id="rId35"/>
    <p:sldId id="310" r:id="rId36"/>
    <p:sldId id="311" r:id="rId37"/>
    <p:sldId id="312" r:id="rId38"/>
    <p:sldId id="313" r:id="rId39"/>
    <p:sldId id="314" r:id="rId40"/>
    <p:sldId id="309" r:id="rId41"/>
    <p:sldId id="316" r:id="rId42"/>
    <p:sldId id="302" r:id="rId43"/>
    <p:sldId id="28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p:restoredTop sz="80000"/>
  </p:normalViewPr>
  <p:slideViewPr>
    <p:cSldViewPr snapToGrid="0" snapToObjects="1">
      <p:cViewPr varScale="1">
        <p:scale>
          <a:sx n="89" d="100"/>
          <a:sy n="89" d="100"/>
        </p:scale>
        <p:origin x="2104" y="176"/>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90981-EE85-BD4A-B71F-0449EB213CDE}" type="datetimeFigureOut">
              <a:rPr lang="en-US" smtClean="0"/>
              <a:t>11/2/17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49BBF-3CF3-CC45-9486-43193B127BF8}" type="slidenum">
              <a:rPr lang="en-US" smtClean="0"/>
              <a:t>‹#›</a:t>
            </a:fld>
            <a:endParaRPr lang="en-US"/>
          </a:p>
        </p:txBody>
      </p:sp>
    </p:spTree>
    <p:extLst>
      <p:ext uri="{BB962C8B-B14F-4D97-AF65-F5344CB8AC3E}">
        <p14:creationId xmlns:p14="http://schemas.microsoft.com/office/powerpoint/2010/main" val="122335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dirty="0"/>
          </a:p>
        </p:txBody>
      </p:sp>
      <p:sp>
        <p:nvSpPr>
          <p:cNvPr id="604" name="Shape 60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3889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092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42410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Studies</a:t>
            </a:r>
            <a:r>
              <a:rPr lang="en-US" baseline="0" dirty="0" smtClean="0"/>
              <a:t> where we know the right answer</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69331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Slide Image Placeholder 1"/>
          <p:cNvSpPr>
            <a:spLocks noGrp="1" noRot="1" noChangeAspect="1"/>
          </p:cNvSpPr>
          <p:nvPr>
            <p:ph type="sldImg"/>
          </p:nvPr>
        </p:nvSpPr>
        <p:spPr bwMode="auto">
          <a:noFill/>
          <a:ln>
            <a:solidFill>
              <a:srgbClr val="000000"/>
            </a:solidFill>
            <a:miter lim="800000"/>
            <a:headEnd/>
            <a:tailEnd/>
          </a:ln>
        </p:spPr>
      </p:sp>
      <p:sp>
        <p:nvSpPr>
          <p:cNvPr id="479234" name="Notes Placeholder 2"/>
          <p:cNvSpPr>
            <a:spLocks noGrp="1"/>
          </p:cNvSpPr>
          <p:nvPr>
            <p:ph type="body" idx="1"/>
          </p:nvPr>
        </p:nvSpPr>
        <p:spPr bwMode="auto">
          <a:noFill/>
        </p:spPr>
        <p:txBody>
          <a:bodyPr wrap="square" numCol="1" anchor="t" anchorCtr="0" compatLnSpc="1">
            <a:prstTxWarp prst="textNoShape">
              <a:avLst/>
            </a:prstTxWarp>
          </a:bodyPr>
          <a:lstStyle/>
          <a:p>
            <a:pPr defTabSz="914259"/>
            <a:r>
              <a:rPr lang="en-US" sz="1800" dirty="0" smtClean="0">
                <a:solidFill>
                  <a:schemeClr val="bg1"/>
                </a:solidFill>
                <a:sym typeface="Gill Sans" charset="0"/>
              </a:rPr>
              <a:t>Ryan PB, </a:t>
            </a:r>
            <a:r>
              <a:rPr lang="en-US" sz="1800" dirty="0" err="1" smtClean="0">
                <a:solidFill>
                  <a:schemeClr val="bg1"/>
                </a:solidFill>
                <a:sym typeface="Gill Sans" charset="0"/>
              </a:rPr>
              <a:t>Stang</a:t>
            </a:r>
            <a:r>
              <a:rPr lang="en-US" sz="1800" dirty="0" smtClean="0">
                <a:solidFill>
                  <a:schemeClr val="bg1"/>
                </a:solidFill>
                <a:sym typeface="Gill Sans" charset="0"/>
              </a:rPr>
              <a:t> PE, </a:t>
            </a:r>
            <a:r>
              <a:rPr lang="en-US" sz="1800" dirty="0" err="1" smtClean="0">
                <a:solidFill>
                  <a:schemeClr val="bg1"/>
                </a:solidFill>
                <a:sym typeface="Gill Sans" charset="0"/>
              </a:rPr>
              <a:t>Overhage</a:t>
            </a:r>
            <a:r>
              <a:rPr lang="en-US" sz="1800" dirty="0" smtClean="0">
                <a:solidFill>
                  <a:schemeClr val="bg1"/>
                </a:solidFill>
                <a:sym typeface="Gill Sans" charset="0"/>
              </a:rPr>
              <a:t> JM et al, Drug Safety, 2013: </a:t>
            </a:r>
            <a:r>
              <a:rPr lang="en-US" sz="1200" dirty="0" smtClean="0">
                <a:solidFill>
                  <a:schemeClr val="bg1"/>
                </a:solidFill>
                <a:sym typeface="Gill Sans" charset="0"/>
              </a:rPr>
              <a:t>“A Comparison of the Empirical Performance of Methods for a Risk Identification System”</a:t>
            </a:r>
            <a:endParaRPr lang="en-US" sz="1800" dirty="0" smtClean="0">
              <a:solidFill>
                <a:schemeClr val="bg1"/>
              </a:solidFill>
              <a:sym typeface="Gill Sans" charset="0"/>
            </a:endParaRPr>
          </a:p>
          <a:p>
            <a:pPr eaLnBrk="1" hangingPunct="1"/>
            <a:endParaRPr lang="en-US" sz="1200" dirty="0" smtClean="0"/>
          </a:p>
          <a:p>
            <a:pPr eaLnBrk="1" hangingPunct="1"/>
            <a:r>
              <a:rPr lang="en-US" sz="1200" dirty="0" smtClean="0"/>
              <a:t>Acute liver injury, 34</a:t>
            </a:r>
            <a:r>
              <a:rPr lang="en-US" sz="1200" baseline="0" dirty="0" smtClean="0"/>
              <a:t> negative controls</a:t>
            </a:r>
          </a:p>
          <a:p>
            <a:pPr marL="228564" indent="-228564" defTabSz="914259">
              <a:buFont typeface="Arial" pitchFamily="34" charset="0"/>
              <a:buChar char="•"/>
              <a:defRPr/>
            </a:pPr>
            <a:r>
              <a:rPr lang="en-US" sz="1200" dirty="0" smtClean="0">
                <a:solidFill>
                  <a:prstClr val="black"/>
                </a:solidFill>
                <a:sym typeface="Gill Sans" charset="0"/>
              </a:rPr>
              <a:t>Cohort design to 34 negative controls for acute liver injury.</a:t>
            </a:r>
          </a:p>
          <a:p>
            <a:pPr marL="228564" indent="-228564" defTabSz="914259">
              <a:buFont typeface="Arial" pitchFamily="34" charset="0"/>
              <a:buChar char="•"/>
              <a:defRPr/>
            </a:pPr>
            <a:r>
              <a:rPr lang="en-US" sz="1200" dirty="0" smtClean="0">
                <a:solidFill>
                  <a:prstClr val="black"/>
                </a:solidFill>
                <a:sym typeface="Gill Sans" charset="0"/>
              </a:rPr>
              <a:t>95%*34 = 32 of the estimates should cover RR = 1</a:t>
            </a:r>
          </a:p>
          <a:p>
            <a:pPr marL="228564" indent="-228564" defTabSz="914259">
              <a:buFont typeface="Arial" pitchFamily="34" charset="0"/>
              <a:buChar char="•"/>
              <a:defRPr/>
            </a:pPr>
            <a:r>
              <a:rPr lang="en-US" sz="1200" dirty="0" smtClean="0">
                <a:solidFill>
                  <a:prstClr val="black"/>
                </a:solidFill>
                <a:sym typeface="Gill Sans" charset="0"/>
              </a:rPr>
              <a:t>Found 17 of negative controls did cover RR=1</a:t>
            </a:r>
          </a:p>
          <a:p>
            <a:pPr marL="228564" indent="-228564" defTabSz="914259">
              <a:buFont typeface="Arial" pitchFamily="34" charset="0"/>
              <a:buChar char="•"/>
              <a:defRPr/>
            </a:pPr>
            <a:r>
              <a:rPr lang="en-US" sz="1200" dirty="0" smtClean="0">
                <a:solidFill>
                  <a:prstClr val="black"/>
                </a:solidFill>
                <a:sym typeface="Gill Sans" charset="0"/>
              </a:rPr>
              <a:t>Coverage prob. =  17 / 34 = </a:t>
            </a:r>
            <a:r>
              <a:rPr lang="en-US" sz="1800" b="1" dirty="0" smtClean="0">
                <a:solidFill>
                  <a:prstClr val="black"/>
                </a:solidFill>
                <a:sym typeface="Gill Sans" charset="0"/>
              </a:rPr>
              <a:t>50%</a:t>
            </a:r>
            <a:endParaRPr lang="en-US" sz="1200" b="1" dirty="0" smtClean="0">
              <a:solidFill>
                <a:prstClr val="black"/>
              </a:solidFill>
              <a:sym typeface="Gill Sans" charset="0"/>
            </a:endParaRPr>
          </a:p>
          <a:p>
            <a:pPr marL="228564" indent="-228564" defTabSz="914259">
              <a:buFont typeface="Arial" pitchFamily="34" charset="0"/>
              <a:buChar char="•"/>
              <a:defRPr/>
            </a:pPr>
            <a:r>
              <a:rPr lang="en-US" sz="1200" dirty="0" smtClean="0">
                <a:solidFill>
                  <a:prstClr val="black"/>
                </a:solidFill>
                <a:sym typeface="Gill Sans" charset="0"/>
              </a:rPr>
              <a:t>Estimates on both sides of null suggest high variability in the bias</a:t>
            </a:r>
          </a:p>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B82780A5-E836-42C1-A4E1-7B114232F90B}"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18296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smtClean="0"/>
              <a:t>We would expect 5% of negative controls to have p &lt; 0.05</a:t>
            </a:r>
          </a:p>
          <a:p>
            <a:r>
              <a:rPr lang="en-US" sz="1200" dirty="0" smtClean="0"/>
              <a:t>Instead, 68% has p &lt; 0.05!</a:t>
            </a:r>
          </a:p>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7F5CBA06-0FDD-4DF3-9799-337BD93423B3}" type="slidenum">
              <a:rPr lang="en-US" sz="1400" kern="0" smtClean="0">
                <a:solidFill>
                  <a:srgbClr val="000000"/>
                </a:solidFill>
                <a:latin typeface="Arial"/>
                <a:ea typeface="Arial"/>
                <a:cs typeface="Arial"/>
                <a:sym typeface="Arial"/>
              </a:rPr>
              <a:pPr/>
              <a:t>19</a:t>
            </a:fld>
            <a:endParaRPr lang="en-US"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14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200" dirty="0" smtClean="0"/>
              <a:t>On testing known “negative” associations, using theoretical null: 55% of associations have p &lt; .05 Using empirical null: 6% have p &lt; .05 .</a:t>
            </a:r>
          </a:p>
          <a:p>
            <a:endParaRPr lang="en-US" altLang="en-US" sz="1200" dirty="0" smtClean="0"/>
          </a:p>
          <a:p>
            <a:r>
              <a:rPr lang="en-US" altLang="en-US" sz="1200" dirty="0" smtClean="0"/>
              <a:t>X-axis is</a:t>
            </a:r>
            <a:r>
              <a:rPr lang="en-US" altLang="en-US" sz="1200" baseline="0" dirty="0" smtClean="0"/>
              <a:t> the estimate of the strength of the association, Y-axis is the standard error of the estimate. Dotted lines show the p=0.05 cutoff, meaning that if the standard error is below that level for a given association strength, one can reject the null hypothesis and be wrong only 5% of the time. [for stronger associations, you can tolerate a larger standard error]</a:t>
            </a:r>
            <a:endParaRPr lang="en-US" altLang="en-US" sz="1200" dirty="0" smtClean="0"/>
          </a:p>
        </p:txBody>
      </p:sp>
      <p:sp>
        <p:nvSpPr>
          <p:cNvPr id="15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41AC83E6-C83E-4A0A-9925-038CDE91CD1E}" type="slidenum">
              <a:rPr lang="en-US" altLang="en-US" smtClean="0">
                <a:solidFill>
                  <a:prstClr val="black"/>
                </a:solidFill>
              </a:rPr>
              <a:pPr/>
              <a:t>22</a:t>
            </a:fld>
            <a:endParaRPr lang="en-US" altLang="en-US" smtClean="0">
              <a:solidFill>
                <a:prstClr val="black"/>
              </a:solidFill>
            </a:endParaRPr>
          </a:p>
        </p:txBody>
      </p:sp>
    </p:spTree>
    <p:extLst>
      <p:ext uri="{BB962C8B-B14F-4D97-AF65-F5344CB8AC3E}">
        <p14:creationId xmlns:p14="http://schemas.microsoft.com/office/powerpoint/2010/main" val="1980342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you can calculate the sampling dist. under the null analytically</a:t>
            </a:r>
          </a:p>
          <a:p>
            <a:endParaRPr lang="en-US" baseline="0" dirty="0" smtClean="0"/>
          </a:p>
          <a:p>
            <a:r>
              <a:rPr lang="en-US" baseline="0" dirty="0" smtClean="0"/>
              <a:t> </a:t>
            </a:r>
            <a:r>
              <a:rPr lang="en-US" dirty="0" smtClean="0"/>
              <a:t>There</a:t>
            </a:r>
            <a:r>
              <a:rPr lang="en-US" baseline="0" dirty="0" smtClean="0"/>
              <a:t> are also ways to do this with the bootstrap</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079780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you can calculate the sampling dist. under the null analytically</a:t>
            </a:r>
          </a:p>
          <a:p>
            <a:endParaRPr lang="en-US" baseline="0" dirty="0" smtClean="0"/>
          </a:p>
          <a:p>
            <a:r>
              <a:rPr lang="en-US" baseline="0" dirty="0" smtClean="0"/>
              <a:t> </a:t>
            </a:r>
            <a:r>
              <a:rPr lang="en-US" dirty="0" smtClean="0"/>
              <a:t>There</a:t>
            </a:r>
            <a:r>
              <a:rPr lang="en-US" baseline="0" dirty="0" smtClean="0"/>
              <a:t> are also ways to do this with the bootstrap</a:t>
            </a:r>
            <a:endParaRPr lang="en-US" dirty="0"/>
          </a:p>
        </p:txBody>
      </p:sp>
      <p:sp>
        <p:nvSpPr>
          <p:cNvPr id="4" name="Slide Number Placeholder 3"/>
          <p:cNvSpPr>
            <a:spLocks noGrp="1"/>
          </p:cNvSpPr>
          <p:nvPr>
            <p:ph type="sldNum" sz="quarter" idx="10"/>
          </p:nvPr>
        </p:nvSpPr>
        <p:spPr/>
        <p:txBody>
          <a:bodyPr/>
          <a:lstStyle/>
          <a:p>
            <a:fld id="{AAFAFEE6-6BAE-0B42-B315-9EC6136B378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47968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on people, write their strategies on the board and organize them in a way that they reflect the next few</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736298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8453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DB4434-0BCC-4BC6-8E8B-9012B1B22F2D}"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44438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7108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30</a:t>
            </a:fld>
            <a:endParaRPr lang="en-US"/>
          </a:p>
        </p:txBody>
      </p:sp>
    </p:spTree>
    <p:extLst>
      <p:ext uri="{BB962C8B-B14F-4D97-AF65-F5344CB8AC3E}">
        <p14:creationId xmlns:p14="http://schemas.microsoft.com/office/powerpoint/2010/main" val="1332689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31</a:t>
            </a:fld>
            <a:endParaRPr lang="en-US"/>
          </a:p>
        </p:txBody>
      </p:sp>
    </p:spTree>
    <p:extLst>
      <p:ext uri="{BB962C8B-B14F-4D97-AF65-F5344CB8AC3E}">
        <p14:creationId xmlns:p14="http://schemas.microsoft.com/office/powerpoint/2010/main" val="1218179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33</a:t>
            </a:fld>
            <a:endParaRPr lang="en-US"/>
          </a:p>
        </p:txBody>
      </p:sp>
    </p:spTree>
    <p:extLst>
      <p:ext uri="{BB962C8B-B14F-4D97-AF65-F5344CB8AC3E}">
        <p14:creationId xmlns:p14="http://schemas.microsoft.com/office/powerpoint/2010/main" val="98215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35</a:t>
            </a:fld>
            <a:endParaRPr lang="en-US"/>
          </a:p>
        </p:txBody>
      </p:sp>
    </p:spTree>
    <p:extLst>
      <p:ext uri="{BB962C8B-B14F-4D97-AF65-F5344CB8AC3E}">
        <p14:creationId xmlns:p14="http://schemas.microsoft.com/office/powerpoint/2010/main" val="89819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36</a:t>
            </a:fld>
            <a:endParaRPr lang="en-US"/>
          </a:p>
        </p:txBody>
      </p:sp>
    </p:spTree>
    <p:extLst>
      <p:ext uri="{BB962C8B-B14F-4D97-AF65-F5344CB8AC3E}">
        <p14:creationId xmlns:p14="http://schemas.microsoft.com/office/powerpoint/2010/main" val="84178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37</a:t>
            </a:fld>
            <a:endParaRPr lang="en-US"/>
          </a:p>
        </p:txBody>
      </p:sp>
    </p:spTree>
    <p:extLst>
      <p:ext uri="{BB962C8B-B14F-4D97-AF65-F5344CB8AC3E}">
        <p14:creationId xmlns:p14="http://schemas.microsoft.com/office/powerpoint/2010/main" val="1521893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question</a:t>
            </a:r>
          </a:p>
          <a:p>
            <a:r>
              <a:rPr lang="en-US" dirty="0" smtClean="0"/>
              <a:t>Pick model(s) that are appropriate for your data </a:t>
            </a:r>
          </a:p>
          <a:p>
            <a:pPr lvl="1"/>
            <a:r>
              <a:rPr lang="en-US" dirty="0" smtClean="0"/>
              <a:t>E.g. logistic vs. linear vs. mixed effects model</a:t>
            </a:r>
          </a:p>
          <a:p>
            <a:pPr lvl="1"/>
            <a:r>
              <a:rPr lang="en-US" dirty="0" smtClean="0"/>
              <a:t>if you test for distribution, then that’s model selection</a:t>
            </a:r>
          </a:p>
          <a:p>
            <a:r>
              <a:rPr lang="en-US" dirty="0" smtClean="0"/>
              <a:t>Select best model using out-of-sample error</a:t>
            </a:r>
          </a:p>
          <a:p>
            <a:pPr lvl="1"/>
            <a:r>
              <a:rPr lang="en-US" dirty="0" smtClean="0"/>
              <a:t>Get inferences on a validation set or by bootstrapping though model selection</a:t>
            </a:r>
          </a:p>
          <a:p>
            <a:r>
              <a:rPr lang="en-US" dirty="0" smtClean="0"/>
              <a:t>Use negative/positive controls to calibrate inferences for biases (requires you to conduct K more studies with your data)</a:t>
            </a:r>
          </a:p>
          <a:p>
            <a:pPr lvl="1"/>
            <a:r>
              <a:rPr lang="en-US" dirty="0" smtClean="0"/>
              <a:t>Pick similar negative exposures-outcome pairs</a:t>
            </a:r>
          </a:p>
          <a:p>
            <a:r>
              <a:rPr lang="en-US" dirty="0" smtClean="0"/>
              <a:t>Interpret results carefully</a:t>
            </a:r>
          </a:p>
          <a:p>
            <a:pPr lvl="1"/>
            <a:r>
              <a:rPr lang="en-US" dirty="0" smtClean="0"/>
              <a:t>“changing one thing with everything else held constant” interpretation is only reasonable if variable is independent from the others</a:t>
            </a:r>
            <a:r>
              <a:rPr lang="mr-IN" dirty="0" smtClean="0"/>
              <a:t>…</a:t>
            </a:r>
            <a:endParaRPr lang="en-US" dirty="0" smtClean="0"/>
          </a:p>
          <a:p>
            <a:pPr lvl="1"/>
            <a:r>
              <a:rPr lang="en-US" dirty="0" smtClean="0"/>
              <a:t>What can we do with observational data to make the exposure independent from other variables?</a:t>
            </a:r>
          </a:p>
          <a:p>
            <a:endParaRPr lang="en-US" dirty="0"/>
          </a:p>
        </p:txBody>
      </p:sp>
      <p:sp>
        <p:nvSpPr>
          <p:cNvPr id="4" name="Slide Number Placeholder 3"/>
          <p:cNvSpPr>
            <a:spLocks noGrp="1"/>
          </p:cNvSpPr>
          <p:nvPr>
            <p:ph type="sldNum" sz="quarter" idx="10"/>
          </p:nvPr>
        </p:nvSpPr>
        <p:spPr/>
        <p:txBody>
          <a:bodyPr/>
          <a:lstStyle/>
          <a:p>
            <a:fld id="{4F249BBF-3CF3-CC45-9486-43193B127BF8}" type="slidenum">
              <a:rPr lang="en-US" smtClean="0"/>
              <a:t>38</a:t>
            </a:fld>
            <a:endParaRPr lang="en-US"/>
          </a:p>
        </p:txBody>
      </p:sp>
    </p:spTree>
    <p:extLst>
      <p:ext uri="{BB962C8B-B14F-4D97-AF65-F5344CB8AC3E}">
        <p14:creationId xmlns:p14="http://schemas.microsoft.com/office/powerpoint/2010/main" val="795041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283785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on people, write their strategies on the board and organize them in a way that they reflect the next few</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31364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0512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on people, write their strategies on the board and organize them in a way that they reflect the next few</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3318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3692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common questions that comes up in statistical consulting</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12090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on people, write their strategies on the board and organize them in a way that they reflect the next few</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58960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on people, write their strategies on the board and organize them in a way that they reflect the next few</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E7C2076D-C558-0541-9068-042274A53F4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59753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7"/>
            <a:ext cx="5486400" cy="1097543"/>
          </a:xfrm>
          <a:prstGeom prst="rect">
            <a:avLst/>
          </a:prstGeom>
          <a:noFill/>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3"/>
            <a:ext cx="7772400" cy="1362075"/>
          </a:xfrm>
          <a:solidFill>
            <a:srgbClr val="FFFF99"/>
          </a:solidFill>
        </p:spPr>
        <p:txBody>
          <a:bodyPr anchor="ctr"/>
          <a:lstStyle>
            <a:lvl1pPr algn="ctr">
              <a:defRPr sz="3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37449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5"/>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BBD54-FE52-4A40-9F59-8A0469500128}"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A799B1D-8972-C446-95FF-75F5B7D09A40}"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898775"/>
            <a:ext cx="6400800" cy="106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pic>
        <p:nvPicPr>
          <p:cNvPr id="8" name="Picture 4" descr="C:\Users\nigam\Downloads\som_logo_dk2400.jpg"/>
          <p:cNvPicPr>
            <a:picLocks noChangeAspect="1" noChangeArrowheads="1"/>
          </p:cNvPicPr>
          <p:nvPr/>
        </p:nvPicPr>
        <p:blipFill>
          <a:blip r:embed="rId2" cstate="print"/>
          <a:srcRect b="38303"/>
          <a:stretch>
            <a:fillRect/>
          </a:stretch>
        </p:blipFill>
        <p:spPr bwMode="auto">
          <a:xfrm>
            <a:off x="1872337" y="4916715"/>
            <a:ext cx="5486400" cy="1097543"/>
          </a:xfrm>
          <a:prstGeom prst="rect">
            <a:avLst/>
          </a:prstGeom>
          <a:noFill/>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90" y="2362201"/>
            <a:ext cx="7772400" cy="1362075"/>
          </a:xfrm>
          <a:solidFill>
            <a:srgbClr val="FFFF99"/>
          </a:solidFill>
        </p:spPr>
        <p:txBody>
          <a:bodyPr anchor="ctr"/>
          <a:lstStyle>
            <a:lvl1pPr algn="ctr">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37449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130425"/>
            <a:ext cx="6096000" cy="1755775"/>
          </a:xfrm>
        </p:spPr>
        <p:txBody>
          <a:bodyPr/>
          <a:lstStyle>
            <a:lvl1pP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362200" y="4038600"/>
            <a:ext cx="6096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C:\Users\pryan4\Downloads\want-impact-public-health-help-shape-journey-ahead\OHDSI logo with text - vertical - colore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875375"/>
            <a:ext cx="2682875" cy="3230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2050"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pPr defTabSz="914400"/>
            <a:fld id="{444583ED-F364-40B3-B25B-483B5033DFA3}" type="slidenum">
              <a:rPr lang="en-US" smtClean="0"/>
              <a:pPr defTabSz="914400"/>
              <a:t>‹#›</a:t>
            </a:fld>
            <a:endParaRPr lang="en-US" dirty="0"/>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11"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pPr defTabSz="914400"/>
            <a:fld id="{444583ED-F364-40B3-B25B-483B5033DFA3}" type="slidenum">
              <a:rPr lang="en-US" smtClean="0"/>
              <a:pPr defTabSz="914400"/>
              <a:t>‹#›</a:t>
            </a:fld>
            <a:endParaRPr lang="en-US" dirty="0"/>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11"/>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13"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pPr defTabSz="914400"/>
            <a:fld id="{444583ED-F364-40B3-B25B-483B5033DFA3}" type="slidenum">
              <a:rPr lang="en-US" smtClean="0"/>
              <a:pPr defTabSz="914400"/>
              <a:t>‹#›</a:t>
            </a:fld>
            <a:endParaRPr lang="en-US" dirty="0"/>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Rectangle 7"/>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9"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pPr defTabSz="914400"/>
            <a:fld id="{444583ED-F364-40B3-B25B-483B5033DFA3}" type="slidenum">
              <a:rPr lang="en-US" smtClean="0"/>
              <a:pPr defTabSz="914400"/>
              <a:t>‹#›</a:t>
            </a:fld>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pPr defTabSz="914400"/>
            <a:fld id="{444583ED-F364-40B3-B25B-483B5033DFA3}" type="slidenum">
              <a:rPr lang="en-US" smtClean="0"/>
              <a:pPr defTabSz="914400"/>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7396B-19C2-314E-AFB1-E840D6CB491E}" type="datetimeFigureOut">
              <a:rPr lang="en-US" smtClean="0">
                <a:solidFill>
                  <a:prstClr val="black"/>
                </a:solidFill>
              </a:rPr>
              <a:pPr/>
              <a:t>11/2/17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DCDEE3A-FE2A-5447-BE95-78E69DB16AF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914400"/>
            <a:fld id="{2647396B-19C2-314E-AFB1-E840D6CB491E}" type="datetimeFigureOut">
              <a:rPr lang="en-US" smtClean="0">
                <a:solidFill>
                  <a:prstClr val="black"/>
                </a:solidFill>
              </a:rPr>
              <a:pPr defTabSz="914400"/>
              <a:t>11/2/17</a:t>
            </a:fld>
            <a:endParaRPr lang="en-US">
              <a:solidFill>
                <a:prstClr val="black"/>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DCDEE3A-FE2A-5447-BE95-78E69DB16AF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962627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900">
                <a:solidFill>
                  <a:schemeClr val="tx1"/>
                </a:solidFill>
              </a:defRPr>
            </a:lvl1pPr>
          </a:lstStyle>
          <a:p>
            <a:pPr defTabSz="914400"/>
            <a:fld id="{4D5BBD54-FE52-4A40-9F59-8A0469500128}" type="datetimeFigureOut">
              <a:rPr lang="en-US" smtClean="0">
                <a:solidFill>
                  <a:prstClr val="black"/>
                </a:solidFill>
              </a:rPr>
              <a:pPr defTabSz="914400"/>
              <a:t>11/2/17</a:t>
            </a:fld>
            <a:endParaRPr lang="en-US">
              <a:solidFill>
                <a:prstClr val="black"/>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3A799B1D-8972-C446-95FF-75F5B7D09A40}"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6263871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686800" cy="11430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solidFill>
              </a:defRPr>
            </a:lvl1pPr>
          </a:lstStyle>
          <a:p>
            <a:pPr defTabSz="914400"/>
            <a:fld id="{2647396B-19C2-314E-AFB1-E840D6CB491E}" type="datetimeFigureOut">
              <a:rPr lang="en-US" smtClean="0">
                <a:solidFill>
                  <a:prstClr val="black"/>
                </a:solidFill>
              </a:rPr>
              <a:pPr defTabSz="914400"/>
              <a:t>11/2/17</a:t>
            </a:fld>
            <a:endParaRPr lang="en-US">
              <a:solidFill>
                <a:prstClr val="black"/>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DCDEE3A-FE2A-5447-BE95-78E69DB16AF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09558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52400"/>
            <a:ext cx="7543800" cy="8382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75754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Lst>
  <p:hf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9.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ctrTitle"/>
          </p:nvPr>
        </p:nvSpPr>
        <p:spPr>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 sz="4400" b="1" i="0" u="none" strike="noStrike" cap="none">
                <a:solidFill>
                  <a:schemeClr val="dk1"/>
                </a:solidFill>
                <a:latin typeface="Calibri"/>
                <a:ea typeface="Calibri"/>
                <a:cs typeface="Calibri"/>
                <a:sym typeface="Calibri"/>
              </a:rPr>
              <a:t>BIOMEDIN 215 </a:t>
            </a:r>
            <a:br>
              <a:rPr lang="en" sz="4400" b="1" i="0" u="none" strike="noStrike" cap="none">
                <a:solidFill>
                  <a:schemeClr val="dk1"/>
                </a:solidFill>
                <a:latin typeface="Calibri"/>
                <a:ea typeface="Calibri"/>
                <a:cs typeface="Calibri"/>
                <a:sym typeface="Calibri"/>
              </a:rPr>
            </a:br>
            <a:r>
              <a:rPr lang="en" sz="4400" b="1" i="0" u="none" strike="noStrike" cap="none">
                <a:solidFill>
                  <a:schemeClr val="dk1"/>
                </a:solidFill>
                <a:latin typeface="Calibri"/>
                <a:ea typeface="Calibri"/>
                <a:cs typeface="Calibri"/>
                <a:sym typeface="Calibri"/>
              </a:rPr>
              <a:t>Data Driven Medicine</a:t>
            </a:r>
          </a:p>
        </p:txBody>
      </p:sp>
      <p:sp>
        <p:nvSpPr>
          <p:cNvPr id="607" name="Shape 607"/>
          <p:cNvSpPr txBox="1">
            <a:spLocks noGrp="1"/>
          </p:cNvSpPr>
          <p:nvPr>
            <p:ph type="subTitle" idx="1"/>
          </p:nvPr>
        </p:nvSpPr>
        <p:spPr>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Arial"/>
              <a:buNone/>
            </a:pPr>
            <a:r>
              <a:rPr lang="en" sz="2400" b="0" i="0" u="none" strike="noStrike" cap="none">
                <a:solidFill>
                  <a:schemeClr val="dk1"/>
                </a:solidFill>
                <a:latin typeface="Calibri"/>
                <a:ea typeface="Calibri"/>
                <a:cs typeface="Calibri"/>
                <a:sym typeface="Calibri"/>
              </a:rPr>
              <a:t>Nigam Shah, MBBS, PhD</a:t>
            </a:r>
          </a:p>
          <a:p>
            <a:pPr marL="0" marR="0" lvl="0" indent="0" algn="ctr" rtl="0">
              <a:spcBef>
                <a:spcPts val="480"/>
              </a:spcBef>
              <a:buClr>
                <a:schemeClr val="dk1"/>
              </a:buClr>
              <a:buSzPct val="25000"/>
              <a:buFont typeface="Arial"/>
              <a:buNone/>
            </a:pPr>
            <a:r>
              <a:rPr lang="en" sz="2400" b="0" i="0" u="none" strike="noStrike" cap="none">
                <a:solidFill>
                  <a:schemeClr val="dk1"/>
                </a:solidFill>
                <a:latin typeface="Calibri"/>
                <a:ea typeface="Calibri"/>
                <a:cs typeface="Calibri"/>
                <a:sym typeface="Calibri"/>
              </a:rPr>
              <a:t>nigam@stanford.edu</a:t>
            </a:r>
          </a:p>
        </p:txBody>
      </p:sp>
      <p:sp>
        <p:nvSpPr>
          <p:cNvPr id="3" name="TextBox 2"/>
          <p:cNvSpPr txBox="1"/>
          <p:nvPr/>
        </p:nvSpPr>
        <p:spPr>
          <a:xfrm>
            <a:off x="4625163" y="526311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85453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161548"/>
            <a:ext cx="8686800" cy="1143000"/>
          </a:xfrm>
        </p:spPr>
        <p:txBody>
          <a:bodyPr>
            <a:normAutofit fontScale="90000"/>
          </a:bodyPr>
          <a:lstStyle/>
          <a:p>
            <a:pPr algn="ctr"/>
            <a:r>
              <a:rPr lang="en-US" dirty="0" smtClean="0"/>
              <a:t>These are different ways of estimating the </a:t>
            </a:r>
            <a:r>
              <a:rPr lang="en-US" i="1" dirty="0" smtClean="0"/>
              <a:t>out-of-sample </a:t>
            </a:r>
            <a:r>
              <a:rPr lang="en-US" dirty="0" smtClean="0"/>
              <a:t>likelihood</a:t>
            </a:r>
            <a:endParaRPr lang="en-US" dirty="0"/>
          </a:p>
        </p:txBody>
      </p:sp>
      <p:sp>
        <p:nvSpPr>
          <p:cNvPr id="3" name="Content Placeholder 2"/>
          <p:cNvSpPr>
            <a:spLocks noGrp="1"/>
          </p:cNvSpPr>
          <p:nvPr>
            <p:ph idx="1"/>
          </p:nvPr>
        </p:nvSpPr>
        <p:spPr>
          <a:xfrm>
            <a:off x="1515979" y="2452437"/>
            <a:ext cx="6112042" cy="1552073"/>
          </a:xfrm>
        </p:spPr>
        <p:txBody>
          <a:bodyPr/>
          <a:lstStyle/>
          <a:p>
            <a:r>
              <a:rPr lang="en-US" dirty="0" smtClean="0"/>
              <a:t>AIC: maximize  ln(L) </a:t>
            </a:r>
            <a:r>
              <a:rPr lang="mr-IN" dirty="0" smtClean="0"/>
              <a:t>–</a:t>
            </a:r>
            <a:r>
              <a:rPr lang="en-US" dirty="0" smtClean="0"/>
              <a:t> 2p</a:t>
            </a:r>
          </a:p>
          <a:p>
            <a:r>
              <a:rPr lang="en-US" dirty="0" smtClean="0"/>
              <a:t>BIC: maximize</a:t>
            </a:r>
            <a:r>
              <a:rPr lang="en-US" dirty="0"/>
              <a:t> </a:t>
            </a:r>
            <a:r>
              <a:rPr lang="en-US" dirty="0" smtClean="0"/>
              <a:t> ln(L) </a:t>
            </a:r>
            <a:r>
              <a:rPr lang="mr-IN" dirty="0"/>
              <a:t>–</a:t>
            </a:r>
            <a:r>
              <a:rPr lang="en-US" dirty="0"/>
              <a:t> </a:t>
            </a:r>
            <a:r>
              <a:rPr lang="en-US" dirty="0" smtClean="0"/>
              <a:t>2ln(n</a:t>
            </a:r>
            <a:r>
              <a:rPr lang="en-US" dirty="0"/>
              <a:t>)*p </a:t>
            </a:r>
          </a:p>
        </p:txBody>
      </p:sp>
      <p:sp>
        <p:nvSpPr>
          <p:cNvPr id="4" name="Title 1"/>
          <p:cNvSpPr txBox="1">
            <a:spLocks/>
          </p:cNvSpPr>
          <p:nvPr/>
        </p:nvSpPr>
        <p:spPr>
          <a:xfrm>
            <a:off x="152400" y="152400"/>
            <a:ext cx="8686800" cy="1143000"/>
          </a:xfrm>
          <a:prstGeom prst="rect">
            <a:avLst/>
          </a:prstGeom>
        </p:spPr>
        <p:txBody>
          <a:bodyPr vert="horz" lIns="91440" tIns="45720" rIns="91440" bIns="45720" rtlCol="0" anchor="t">
            <a:normAutofit fontScale="90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prstClr val="black"/>
                </a:solidFill>
              </a:rPr>
              <a:t>Solution: Penalize the complexity of the model</a:t>
            </a:r>
            <a:endParaRPr lang="en-US" dirty="0">
              <a:solidFill>
                <a:prstClr val="black"/>
              </a:solidFill>
            </a:endParaRPr>
          </a:p>
        </p:txBody>
      </p:sp>
      <p:sp>
        <p:nvSpPr>
          <p:cNvPr id="5" name="TextBox 4"/>
          <p:cNvSpPr txBox="1"/>
          <p:nvPr/>
        </p:nvSpPr>
        <p:spPr>
          <a:xfrm>
            <a:off x="3270583" y="1593842"/>
            <a:ext cx="2406315" cy="646331"/>
          </a:xfrm>
          <a:prstGeom prst="rect">
            <a:avLst/>
          </a:prstGeom>
          <a:noFill/>
        </p:spPr>
        <p:txBody>
          <a:bodyPr wrap="square" rtlCol="0">
            <a:spAutoFit/>
          </a:bodyPr>
          <a:lstStyle/>
          <a:p>
            <a:pPr defTabSz="914400"/>
            <a:r>
              <a:rPr lang="en-US" dirty="0" smtClean="0">
                <a:solidFill>
                  <a:prstClr val="black"/>
                </a:solidFill>
              </a:rPr>
              <a:t>Number of parameters in </a:t>
            </a:r>
            <a:r>
              <a:rPr lang="en-US" smtClean="0">
                <a:solidFill>
                  <a:prstClr val="black"/>
                </a:solidFill>
              </a:rPr>
              <a:t>the model (sort of)</a:t>
            </a:r>
            <a:endParaRPr lang="en-US" dirty="0">
              <a:solidFill>
                <a:prstClr val="black"/>
              </a:solidFill>
            </a:endParaRPr>
          </a:p>
        </p:txBody>
      </p:sp>
      <p:sp>
        <p:nvSpPr>
          <p:cNvPr id="6" name="Freeform 5"/>
          <p:cNvSpPr/>
          <p:nvPr/>
        </p:nvSpPr>
        <p:spPr>
          <a:xfrm rot="3221602">
            <a:off x="5319711" y="2200737"/>
            <a:ext cx="758615" cy="10757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sp>
        <p:nvSpPr>
          <p:cNvPr id="7" name="TextBox 6"/>
          <p:cNvSpPr txBox="1"/>
          <p:nvPr/>
        </p:nvSpPr>
        <p:spPr>
          <a:xfrm>
            <a:off x="3403760" y="3929702"/>
            <a:ext cx="2075449" cy="646331"/>
          </a:xfrm>
          <a:prstGeom prst="rect">
            <a:avLst/>
          </a:prstGeom>
          <a:noFill/>
        </p:spPr>
        <p:txBody>
          <a:bodyPr wrap="square" rtlCol="0">
            <a:spAutoFit/>
          </a:bodyPr>
          <a:lstStyle/>
          <a:p>
            <a:pPr defTabSz="914400"/>
            <a:r>
              <a:rPr lang="en-US" dirty="0" smtClean="0">
                <a:solidFill>
                  <a:prstClr val="black"/>
                </a:solidFill>
              </a:rPr>
              <a:t>In-sample </a:t>
            </a:r>
            <a:r>
              <a:rPr lang="en-US" smtClean="0">
                <a:solidFill>
                  <a:prstClr val="black"/>
                </a:solidFill>
              </a:rPr>
              <a:t>maximum likelihood</a:t>
            </a:r>
            <a:endParaRPr lang="en-US" dirty="0">
              <a:solidFill>
                <a:prstClr val="black"/>
              </a:solidFill>
            </a:endParaRPr>
          </a:p>
        </p:txBody>
      </p:sp>
      <p:sp>
        <p:nvSpPr>
          <p:cNvPr id="8" name="Freeform 7"/>
          <p:cNvSpPr/>
          <p:nvPr/>
        </p:nvSpPr>
        <p:spPr>
          <a:xfrm rot="17933663" flipV="1">
            <a:off x="4485657" y="3851535"/>
            <a:ext cx="675659" cy="84236"/>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spTree>
    <p:extLst>
      <p:ext uri="{BB962C8B-B14F-4D97-AF65-F5344CB8AC3E}">
        <p14:creationId xmlns:p14="http://schemas.microsoft.com/office/powerpoint/2010/main" val="3523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Better: use a </a:t>
            </a:r>
            <a:r>
              <a:rPr lang="en-US" i="1" dirty="0" smtClean="0"/>
              <a:t>test dataset</a:t>
            </a:r>
            <a:r>
              <a:rPr lang="en-US" dirty="0" smtClean="0"/>
              <a:t> and compute the likelihood of that data given each model</a:t>
            </a:r>
            <a:endParaRPr lang="en-US" dirty="0"/>
          </a:p>
        </p:txBody>
      </p:sp>
      <p:sp>
        <p:nvSpPr>
          <p:cNvPr id="3" name="Content Placeholder 2"/>
          <p:cNvSpPr>
            <a:spLocks noGrp="1"/>
          </p:cNvSpPr>
          <p:nvPr>
            <p:ph idx="1"/>
          </p:nvPr>
        </p:nvSpPr>
        <p:spPr>
          <a:xfrm>
            <a:off x="457200" y="1997242"/>
            <a:ext cx="8229600" cy="3597441"/>
          </a:xfrm>
        </p:spPr>
        <p:txBody>
          <a:bodyPr>
            <a:normAutofit lnSpcReduction="10000"/>
          </a:bodyPr>
          <a:lstStyle/>
          <a:p>
            <a:r>
              <a:rPr lang="en-US" dirty="0" smtClean="0"/>
              <a:t>The test data is another sample from the same data-generating process as the </a:t>
            </a:r>
            <a:r>
              <a:rPr lang="en-US" i="1" dirty="0" smtClean="0"/>
              <a:t>training data</a:t>
            </a:r>
            <a:endParaRPr lang="en-US" dirty="0" smtClean="0"/>
          </a:p>
          <a:p>
            <a:r>
              <a:rPr lang="en-US" dirty="0" smtClean="0"/>
              <a:t>Easy way to get test data: split your data into two parts, use one for training, the other for testing</a:t>
            </a:r>
          </a:p>
          <a:p>
            <a:r>
              <a:rPr lang="en-US" i="1" dirty="0" smtClean="0"/>
              <a:t>Cross-validation</a:t>
            </a:r>
            <a:r>
              <a:rPr lang="en-US" dirty="0" smtClean="0"/>
              <a:t> is another way of doing this (more later)</a:t>
            </a:r>
            <a:endParaRPr lang="en-US" i="1" dirty="0"/>
          </a:p>
        </p:txBody>
      </p:sp>
    </p:spTree>
    <p:extLst>
      <p:ext uri="{BB962C8B-B14F-4D97-AF65-F5344CB8AC3E}">
        <p14:creationId xmlns:p14="http://schemas.microsoft.com/office/powerpoint/2010/main" val="1691970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310063"/>
            <a:ext cx="9144000" cy="1143000"/>
          </a:xfrm>
        </p:spPr>
        <p:txBody>
          <a:bodyPr>
            <a:normAutofit fontScale="90000"/>
          </a:bodyPr>
          <a:lstStyle/>
          <a:p>
            <a:pPr algn="ctr"/>
            <a:r>
              <a:rPr lang="en-US" dirty="0" smtClean="0">
                <a:solidFill>
                  <a:schemeClr val="bg1"/>
                </a:solidFill>
              </a:rPr>
              <a:t>Let’s see what happens to inference after model selection</a:t>
            </a:r>
            <a:endParaRPr lang="en-US" dirty="0">
              <a:solidFill>
                <a:schemeClr val="bg1"/>
              </a:solidFill>
            </a:endParaRPr>
          </a:p>
        </p:txBody>
      </p:sp>
    </p:spTree>
    <p:extLst>
      <p:ext uri="{BB962C8B-B14F-4D97-AF65-F5344CB8AC3E}">
        <p14:creationId xmlns:p14="http://schemas.microsoft.com/office/powerpoint/2010/main" val="210509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660357"/>
            <a:ext cx="9144000" cy="1143000"/>
          </a:xfrm>
        </p:spPr>
        <p:txBody>
          <a:bodyPr>
            <a:normAutofit fontScale="90000"/>
          </a:bodyPr>
          <a:lstStyle/>
          <a:p>
            <a:pPr algn="ctr"/>
            <a:r>
              <a:rPr lang="en-US" dirty="0" smtClean="0">
                <a:solidFill>
                  <a:schemeClr val="bg1"/>
                </a:solidFill>
              </a:rPr>
              <a:t>Why does model selection mess up confidence intervals?!?</a:t>
            </a:r>
            <a:endParaRPr lang="en-US" dirty="0">
              <a:solidFill>
                <a:schemeClr val="bg1"/>
              </a:solidFill>
            </a:endParaRPr>
          </a:p>
        </p:txBody>
      </p:sp>
      <p:sp>
        <p:nvSpPr>
          <p:cNvPr id="3" name="Title 1"/>
          <p:cNvSpPr txBox="1">
            <a:spLocks/>
          </p:cNvSpPr>
          <p:nvPr/>
        </p:nvSpPr>
        <p:spPr>
          <a:xfrm>
            <a:off x="0" y="4555957"/>
            <a:ext cx="9144000" cy="11430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2800" i="1" dirty="0" smtClean="0">
                <a:solidFill>
                  <a:prstClr val="white"/>
                </a:solidFill>
              </a:rPr>
              <a:t>Think-Pair-Share</a:t>
            </a:r>
            <a:endParaRPr lang="en-US" sz="2800" i="1" dirty="0">
              <a:solidFill>
                <a:prstClr val="white"/>
              </a:solidFill>
            </a:endParaRPr>
          </a:p>
        </p:txBody>
      </p:sp>
    </p:spTree>
    <p:extLst>
      <p:ext uri="{BB962C8B-B14F-4D97-AF65-F5344CB8AC3E}">
        <p14:creationId xmlns:p14="http://schemas.microsoft.com/office/powerpoint/2010/main" val="1030713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after model selection</a:t>
            </a:r>
            <a:endParaRPr lang="en-US" dirty="0"/>
          </a:p>
        </p:txBody>
      </p:sp>
      <p:sp>
        <p:nvSpPr>
          <p:cNvPr id="3" name="Content Placeholder 2"/>
          <p:cNvSpPr>
            <a:spLocks noGrp="1"/>
          </p:cNvSpPr>
          <p:nvPr>
            <p:ph idx="1"/>
          </p:nvPr>
        </p:nvSpPr>
        <p:spPr>
          <a:xfrm>
            <a:off x="457200" y="1143000"/>
            <a:ext cx="8229600" cy="5089358"/>
          </a:xfrm>
        </p:spPr>
        <p:txBody>
          <a:bodyPr>
            <a:normAutofit fontScale="92500" lnSpcReduction="20000"/>
          </a:bodyPr>
          <a:lstStyle/>
          <a:p>
            <a:r>
              <a:rPr lang="en-US" dirty="0" smtClean="0"/>
              <a:t>After any kind of model selection (e.g. cross validation, AIC, </a:t>
            </a:r>
            <a:r>
              <a:rPr lang="en-US" dirty="0" err="1" smtClean="0"/>
              <a:t>etc</a:t>
            </a:r>
            <a:r>
              <a:rPr lang="en-US" dirty="0" smtClean="0"/>
              <a:t>), your post-selection intervals won’t be valid.</a:t>
            </a:r>
          </a:p>
          <a:p>
            <a:r>
              <a:rPr lang="en-US" dirty="0" smtClean="0"/>
              <a:t>You must pre-specify the model before looking at data if you want valid confidence intervals.</a:t>
            </a:r>
          </a:p>
          <a:p>
            <a:r>
              <a:rPr lang="en-US" b="1" dirty="0" smtClean="0"/>
              <a:t>Solution</a:t>
            </a:r>
            <a:r>
              <a:rPr lang="en-US" dirty="0" smtClean="0"/>
              <a:t>: use a training/test dataset to select a model specification, then retrain that model on a validation set and use those confidence intervals</a:t>
            </a:r>
          </a:p>
          <a:p>
            <a:r>
              <a:rPr lang="en-US" b="1" dirty="0" smtClean="0"/>
              <a:t>Alternative solution:</a:t>
            </a:r>
            <a:r>
              <a:rPr lang="en-US" dirty="0" smtClean="0"/>
              <a:t> bootstrap the</a:t>
            </a:r>
            <a:r>
              <a:rPr lang="en-US" i="1" dirty="0" smtClean="0"/>
              <a:t> </a:t>
            </a:r>
            <a:r>
              <a:rPr lang="en-US" dirty="0" smtClean="0"/>
              <a:t>entire process, including the model selection</a:t>
            </a:r>
            <a:endParaRPr lang="en-US" b="1" dirty="0" smtClean="0"/>
          </a:p>
          <a:p>
            <a:r>
              <a:rPr lang="en-US" dirty="0" smtClean="0"/>
              <a:t>Finding other ways to do this is an active area of research</a:t>
            </a:r>
            <a:endParaRPr lang="en-US" dirty="0"/>
          </a:p>
        </p:txBody>
      </p:sp>
      <p:sp>
        <p:nvSpPr>
          <p:cNvPr id="4" name="TextBox 3"/>
          <p:cNvSpPr txBox="1"/>
          <p:nvPr/>
        </p:nvSpPr>
        <p:spPr>
          <a:xfrm>
            <a:off x="1" y="6232358"/>
            <a:ext cx="9360568" cy="861774"/>
          </a:xfrm>
          <a:prstGeom prst="rect">
            <a:avLst/>
          </a:prstGeom>
          <a:noFill/>
        </p:spPr>
        <p:txBody>
          <a:bodyPr wrap="square" rtlCol="0">
            <a:spAutoFit/>
          </a:bodyPr>
          <a:lstStyle/>
          <a:p>
            <a:pPr defTabSz="914400"/>
            <a:r>
              <a:rPr lang="en-US" sz="1600" dirty="0" err="1">
                <a:solidFill>
                  <a:prstClr val="black"/>
                </a:solidFill>
              </a:rPr>
              <a:t>Kabaila</a:t>
            </a:r>
            <a:r>
              <a:rPr lang="en-US" sz="1600" dirty="0">
                <a:solidFill>
                  <a:prstClr val="black"/>
                </a:solidFill>
              </a:rPr>
              <a:t>, P. (2009). The Coverage Properties of Confidence Regions After Model Selection. </a:t>
            </a:r>
            <a:r>
              <a:rPr lang="en-US" sz="1600" i="1" dirty="0">
                <a:solidFill>
                  <a:prstClr val="black"/>
                </a:solidFill>
              </a:rPr>
              <a:t>International Statistical Review</a:t>
            </a:r>
            <a:r>
              <a:rPr lang="en-US" sz="1600" dirty="0">
                <a:solidFill>
                  <a:prstClr val="black"/>
                </a:solidFill>
              </a:rPr>
              <a:t>, </a:t>
            </a:r>
            <a:r>
              <a:rPr lang="en-US" sz="1600" i="1" dirty="0">
                <a:solidFill>
                  <a:prstClr val="black"/>
                </a:solidFill>
              </a:rPr>
              <a:t>77</a:t>
            </a:r>
            <a:r>
              <a:rPr lang="en-US" sz="1600" dirty="0">
                <a:solidFill>
                  <a:prstClr val="black"/>
                </a:solidFill>
              </a:rPr>
              <a:t>(3), 405–414. http://</a:t>
            </a:r>
            <a:r>
              <a:rPr lang="en-US" sz="1600" dirty="0" err="1">
                <a:solidFill>
                  <a:prstClr val="black"/>
                </a:solidFill>
              </a:rPr>
              <a:t>doi.org</a:t>
            </a:r>
            <a:r>
              <a:rPr lang="en-US" sz="1600" dirty="0">
                <a:solidFill>
                  <a:prstClr val="black"/>
                </a:solidFill>
              </a:rPr>
              <a:t>/10.1111/j.1751-5823.2009.00089.x</a:t>
            </a:r>
          </a:p>
          <a:p>
            <a:pPr defTabSz="914400"/>
            <a:endParaRPr lang="en-US" sz="1600" dirty="0">
              <a:solidFill>
                <a:prstClr val="black"/>
              </a:solidFill>
            </a:endParaRPr>
          </a:p>
        </p:txBody>
      </p:sp>
    </p:spTree>
    <p:extLst>
      <p:ext uri="{BB962C8B-B14F-4D97-AF65-F5344CB8AC3E}">
        <p14:creationId xmlns:p14="http://schemas.microsoft.com/office/powerpoint/2010/main" val="1982544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Empirical Calibration</a:t>
            </a:r>
            <a:endParaRPr lang="en-US" dirty="0"/>
          </a:p>
        </p:txBody>
      </p:sp>
    </p:spTree>
    <p:extLst>
      <p:ext uri="{BB962C8B-B14F-4D97-AF65-F5344CB8AC3E}">
        <p14:creationId xmlns:p14="http://schemas.microsoft.com/office/powerpoint/2010/main" val="222095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4000" dirty="0" smtClean="0"/>
              <a:t>Control exposure-outcome pairs</a:t>
            </a:r>
            <a:endParaRPr lang="en-US" sz="4000" dirty="0"/>
          </a:p>
        </p:txBody>
      </p:sp>
      <p:sp>
        <p:nvSpPr>
          <p:cNvPr id="3" name="Content Placeholder 2"/>
          <p:cNvSpPr>
            <a:spLocks noGrp="1"/>
          </p:cNvSpPr>
          <p:nvPr>
            <p:ph idx="1"/>
          </p:nvPr>
        </p:nvSpPr>
        <p:spPr>
          <a:xfrm>
            <a:off x="457200" y="1360360"/>
            <a:ext cx="8229600" cy="4525963"/>
          </a:xfrm>
        </p:spPr>
        <p:txBody>
          <a:bodyPr>
            <a:noAutofit/>
          </a:bodyPr>
          <a:lstStyle/>
          <a:p>
            <a:endParaRPr lang="en-US" sz="3200" i="1" dirty="0"/>
          </a:p>
          <a:p>
            <a:r>
              <a:rPr lang="en-US" sz="3200" i="1" dirty="0"/>
              <a:t>Negative control</a:t>
            </a:r>
            <a:r>
              <a:rPr lang="en-US" sz="3200" dirty="0"/>
              <a:t>: the outcome is not caused by the exposure</a:t>
            </a:r>
          </a:p>
          <a:p>
            <a:pPr lvl="1"/>
            <a:r>
              <a:rPr lang="en-US" sz="2800" dirty="0"/>
              <a:t>E.g. An outcome that happens before the exposure</a:t>
            </a:r>
          </a:p>
          <a:p>
            <a:pPr lvl="1"/>
            <a:r>
              <a:rPr lang="en-US" sz="2800" dirty="0"/>
              <a:t>E.g. Good RCT evidence for no </a:t>
            </a:r>
            <a:r>
              <a:rPr lang="en-US" sz="2800" dirty="0" smtClean="0"/>
              <a:t>relationship</a:t>
            </a:r>
            <a:endParaRPr lang="en-US" sz="3200" i="1" dirty="0" smtClean="0"/>
          </a:p>
          <a:p>
            <a:endParaRPr lang="en-US" sz="3200" i="1" dirty="0"/>
          </a:p>
          <a:p>
            <a:r>
              <a:rPr lang="en-US" sz="3200" i="1" dirty="0" smtClean="0"/>
              <a:t>Positive </a:t>
            </a:r>
            <a:r>
              <a:rPr lang="en-US" sz="3200" i="1" dirty="0"/>
              <a:t>control</a:t>
            </a:r>
            <a:r>
              <a:rPr lang="en-US" sz="3200" dirty="0"/>
              <a:t>: the outcome is known to be caused by the exposure</a:t>
            </a:r>
          </a:p>
          <a:p>
            <a:pPr lvl="1"/>
            <a:r>
              <a:rPr lang="en-US" sz="2800" dirty="0"/>
              <a:t>E.g. Good RCT evidence for a </a:t>
            </a:r>
            <a:r>
              <a:rPr lang="en-US" sz="2800" dirty="0" smtClean="0"/>
              <a:t>relationship</a:t>
            </a:r>
            <a:endParaRPr lang="en-US" sz="2800" dirty="0"/>
          </a:p>
        </p:txBody>
      </p:sp>
    </p:spTree>
    <p:extLst>
      <p:ext uri="{BB962C8B-B14F-4D97-AF65-F5344CB8AC3E}">
        <p14:creationId xmlns:p14="http://schemas.microsoft.com/office/powerpoint/2010/main" val="40629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209" name="Picture 9" descr="tmpA0A2.tmp"/>
          <p:cNvPicPr>
            <a:picLocks/>
          </p:cNvPicPr>
          <p:nvPr/>
        </p:nvPicPr>
        <p:blipFill rotWithShape="1">
          <a:blip r:embed="rId3" cstate="print"/>
          <a:srcRect l="7367" t="10153" r="9629"/>
          <a:stretch/>
        </p:blipFill>
        <p:spPr bwMode="auto">
          <a:xfrm>
            <a:off x="1071418" y="979055"/>
            <a:ext cx="7019637" cy="5052292"/>
          </a:xfrm>
          <a:prstGeom prst="rect">
            <a:avLst/>
          </a:prstGeom>
          <a:noFill/>
          <a:ln w="9525">
            <a:noFill/>
            <a:miter lim="800000"/>
            <a:headEnd/>
            <a:tailEnd/>
          </a:ln>
        </p:spPr>
      </p:pic>
      <p:sp>
        <p:nvSpPr>
          <p:cNvPr id="2" name="Title 1"/>
          <p:cNvSpPr>
            <a:spLocks noGrp="1"/>
          </p:cNvSpPr>
          <p:nvPr>
            <p:ph type="title"/>
          </p:nvPr>
        </p:nvSpPr>
        <p:spPr>
          <a:xfrm>
            <a:off x="0" y="0"/>
            <a:ext cx="9144000" cy="1143000"/>
          </a:xfrm>
        </p:spPr>
        <p:txBody>
          <a:bodyPr rIns="0">
            <a:noAutofit/>
          </a:bodyPr>
          <a:lstStyle/>
          <a:p>
            <a:r>
              <a:rPr lang="en-US" sz="4000" dirty="0"/>
              <a:t>Reliability of </a:t>
            </a:r>
            <a:r>
              <a:rPr lang="en-US" sz="4000" dirty="0" smtClean="0"/>
              <a:t>estimated </a:t>
            </a:r>
            <a:r>
              <a:rPr lang="en-US" sz="4000" dirty="0"/>
              <a:t>confidence intervals</a:t>
            </a:r>
          </a:p>
        </p:txBody>
      </p:sp>
      <p:sp>
        <p:nvSpPr>
          <p:cNvPr id="10" name="TextBox 9"/>
          <p:cNvSpPr txBox="1"/>
          <p:nvPr/>
        </p:nvSpPr>
        <p:spPr>
          <a:xfrm>
            <a:off x="3052041" y="6132945"/>
            <a:ext cx="3001818" cy="461665"/>
          </a:xfrm>
          <a:prstGeom prst="rect">
            <a:avLst/>
          </a:prstGeom>
          <a:noFill/>
        </p:spPr>
        <p:txBody>
          <a:bodyPr wrap="square" rtlCol="0">
            <a:spAutoFit/>
          </a:bodyPr>
          <a:lstStyle/>
          <a:p>
            <a:pPr algn="ctr" defTabSz="914400"/>
            <a:r>
              <a:rPr lang="en-US" sz="2400" dirty="0">
                <a:solidFill>
                  <a:prstClr val="black"/>
                </a:solidFill>
                <a:ea typeface="Calibri" charset="0"/>
                <a:cs typeface="Calibri" charset="0"/>
              </a:rPr>
              <a:t>3</a:t>
            </a:r>
            <a:r>
              <a:rPr lang="en-US" sz="2400" dirty="0" smtClean="0">
                <a:solidFill>
                  <a:prstClr val="black"/>
                </a:solidFill>
                <a:ea typeface="Calibri" charset="0"/>
                <a:cs typeface="Calibri" charset="0"/>
              </a:rPr>
              <a:t>4 negative controls</a:t>
            </a:r>
            <a:endParaRPr lang="en-US" sz="2400" dirty="0">
              <a:solidFill>
                <a:prstClr val="black"/>
              </a:solidFill>
              <a:ea typeface="Calibri" charset="0"/>
              <a:cs typeface="Calibri" charset="0"/>
            </a:endParaRPr>
          </a:p>
        </p:txBody>
      </p:sp>
      <p:sp>
        <p:nvSpPr>
          <p:cNvPr id="3" name="Rectangle 2"/>
          <p:cNvSpPr/>
          <p:nvPr/>
        </p:nvSpPr>
        <p:spPr>
          <a:xfrm>
            <a:off x="2142482" y="3243591"/>
            <a:ext cx="4820935"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defTabSz="914259">
              <a:defRPr/>
            </a:pPr>
            <a:r>
              <a:rPr lang="en-US" sz="2800" dirty="0">
                <a:solidFill>
                  <a:prstClr val="white"/>
                </a:solidFill>
                <a:sym typeface="Gill Sans" charset="0"/>
              </a:rPr>
              <a:t>Coverage prob. =  17 / 34 = 50%</a:t>
            </a:r>
          </a:p>
        </p:txBody>
      </p:sp>
    </p:spTree>
    <p:extLst>
      <p:ext uri="{BB962C8B-B14F-4D97-AF65-F5344CB8AC3E}">
        <p14:creationId xmlns:p14="http://schemas.microsoft.com/office/powerpoint/2010/main" val="1517189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661737"/>
            <a:ext cx="8686800" cy="4439654"/>
          </a:xfrm>
        </p:spPr>
        <p:txBody>
          <a:bodyPr>
            <a:noAutofit/>
          </a:bodyPr>
          <a:lstStyle/>
          <a:p>
            <a:pPr algn="ctr"/>
            <a:r>
              <a:rPr lang="en-US" sz="2400" dirty="0"/>
              <a:t>“</a:t>
            </a:r>
            <a:r>
              <a:rPr lang="en-US" sz="2800" b="1" dirty="0"/>
              <a:t>Confidence intervals convey only error due to sampling variability </a:t>
            </a:r>
            <a:r>
              <a:rPr lang="en-US" sz="2400" dirty="0">
                <a:solidFill>
                  <a:schemeClr val="bg1">
                    <a:lumMod val="50000"/>
                  </a:schemeClr>
                </a:solidFill>
              </a:rPr>
              <a:t>around an unbiased estimator, but these databases provide extremely large samples that result in modest sampling variability. However, the </a:t>
            </a:r>
            <a:r>
              <a:rPr lang="en-US" sz="2800" b="1" dirty="0"/>
              <a:t>true culprit in errant observational database studies is systematic error</a:t>
            </a:r>
            <a:r>
              <a:rPr lang="en-US" sz="2800" b="1" dirty="0">
                <a:solidFill>
                  <a:schemeClr val="bg1">
                    <a:lumMod val="50000"/>
                  </a:schemeClr>
                </a:solidFill>
              </a:rPr>
              <a:t> </a:t>
            </a:r>
            <a:r>
              <a:rPr lang="en-US" sz="2400" dirty="0">
                <a:solidFill>
                  <a:schemeClr val="bg1">
                    <a:lumMod val="50000"/>
                  </a:schemeClr>
                </a:solidFill>
              </a:rPr>
              <a:t>due to, for example, residual confounding and misclassification, which are not accounted for in traditional calculations</a:t>
            </a:r>
            <a:r>
              <a:rPr lang="mr-IN" sz="2400" dirty="0">
                <a:solidFill>
                  <a:schemeClr val="bg1">
                    <a:lumMod val="50000"/>
                  </a:schemeClr>
                </a:solidFill>
              </a:rPr>
              <a:t>…</a:t>
            </a:r>
            <a:r>
              <a:rPr lang="en-US" sz="2400" dirty="0">
                <a:solidFill>
                  <a:schemeClr val="bg1">
                    <a:lumMod val="50000"/>
                  </a:schemeClr>
                </a:solidFill>
              </a:rPr>
              <a:t> Furthermore, unlike sampling variability, </a:t>
            </a:r>
            <a:r>
              <a:rPr lang="en-US" sz="2800" b="1" dirty="0"/>
              <a:t>systematic error does not diminish as sample size increases</a:t>
            </a:r>
            <a:r>
              <a:rPr lang="en-US" sz="2400" dirty="0"/>
              <a:t>. </a:t>
            </a:r>
            <a:r>
              <a:rPr lang="en-US" sz="2400" dirty="0">
                <a:solidFill>
                  <a:schemeClr val="bg1">
                    <a:lumMod val="50000"/>
                  </a:schemeClr>
                </a:solidFill>
              </a:rPr>
              <a:t>The implication of this fact is that traditional statistical methods for controlling bias, e.g., covariate adjustment or matching, are failing, in these examples, to correct for bias.”</a:t>
            </a:r>
            <a:br>
              <a:rPr lang="en-US" sz="2400" dirty="0">
                <a:solidFill>
                  <a:schemeClr val="bg1">
                    <a:lumMod val="50000"/>
                  </a:schemeClr>
                </a:solidFill>
              </a:rPr>
            </a:br>
            <a:endParaRPr lang="en-US" sz="2400" dirty="0">
              <a:solidFill>
                <a:schemeClr val="bg1">
                  <a:lumMod val="50000"/>
                </a:schemeClr>
              </a:solidFill>
            </a:endParaRPr>
          </a:p>
        </p:txBody>
      </p:sp>
      <p:sp>
        <p:nvSpPr>
          <p:cNvPr id="7" name="TextBox 6"/>
          <p:cNvSpPr txBox="1"/>
          <p:nvPr/>
        </p:nvSpPr>
        <p:spPr>
          <a:xfrm>
            <a:off x="0" y="6048456"/>
            <a:ext cx="9151814" cy="954107"/>
          </a:xfrm>
          <a:prstGeom prst="rect">
            <a:avLst/>
          </a:prstGeom>
          <a:noFill/>
        </p:spPr>
        <p:txBody>
          <a:bodyPr wrap="square" rtlCol="0">
            <a:spAutoFit/>
          </a:bodyPr>
          <a:lstStyle/>
          <a:p>
            <a:pPr defTabSz="914400"/>
            <a:r>
              <a:rPr lang="en-US" sz="1400" dirty="0">
                <a:solidFill>
                  <a:prstClr val="black"/>
                </a:solidFill>
              </a:rPr>
              <a:t>Madigan, D., </a:t>
            </a:r>
            <a:r>
              <a:rPr lang="en-US" sz="1400" dirty="0" err="1">
                <a:solidFill>
                  <a:prstClr val="black"/>
                </a:solidFill>
              </a:rPr>
              <a:t>Stang</a:t>
            </a:r>
            <a:r>
              <a:rPr lang="en-US" sz="1400" dirty="0">
                <a:solidFill>
                  <a:prstClr val="black"/>
                </a:solidFill>
              </a:rPr>
              <a:t>, P. E., Berlin, J. A., </a:t>
            </a:r>
            <a:r>
              <a:rPr lang="en-US" sz="1400" dirty="0" err="1">
                <a:solidFill>
                  <a:prstClr val="black"/>
                </a:solidFill>
              </a:rPr>
              <a:t>Schuemie</a:t>
            </a:r>
            <a:r>
              <a:rPr lang="en-US" sz="1400" dirty="0">
                <a:solidFill>
                  <a:prstClr val="black"/>
                </a:solidFill>
              </a:rPr>
              <a:t>, M., </a:t>
            </a:r>
            <a:r>
              <a:rPr lang="en-US" sz="1400" dirty="0" err="1">
                <a:solidFill>
                  <a:prstClr val="black"/>
                </a:solidFill>
              </a:rPr>
              <a:t>Overhage</a:t>
            </a:r>
            <a:r>
              <a:rPr lang="en-US" sz="1400" dirty="0">
                <a:solidFill>
                  <a:prstClr val="black"/>
                </a:solidFill>
              </a:rPr>
              <a:t>, J. M., </a:t>
            </a:r>
            <a:r>
              <a:rPr lang="en-US" sz="1400" dirty="0" err="1">
                <a:solidFill>
                  <a:prstClr val="black"/>
                </a:solidFill>
              </a:rPr>
              <a:t>Suchard</a:t>
            </a:r>
            <a:r>
              <a:rPr lang="en-US" sz="1400" dirty="0">
                <a:solidFill>
                  <a:prstClr val="black"/>
                </a:solidFill>
              </a:rPr>
              <a:t>, M. A., et al. (2014). A Systematic Statistical Approach to Evaluating Evidence from Observational Studies. </a:t>
            </a:r>
            <a:r>
              <a:rPr lang="en-US" sz="1400" i="1" dirty="0">
                <a:solidFill>
                  <a:prstClr val="black"/>
                </a:solidFill>
              </a:rPr>
              <a:t>Annual Review of Statistics and Its Application</a:t>
            </a:r>
            <a:r>
              <a:rPr lang="en-US" sz="1400" dirty="0">
                <a:solidFill>
                  <a:prstClr val="black"/>
                </a:solidFill>
              </a:rPr>
              <a:t>, </a:t>
            </a:r>
            <a:r>
              <a:rPr lang="en-US" sz="1400" i="1" dirty="0">
                <a:solidFill>
                  <a:prstClr val="black"/>
                </a:solidFill>
              </a:rPr>
              <a:t>1</a:t>
            </a:r>
            <a:r>
              <a:rPr lang="en-US" sz="1400" dirty="0">
                <a:solidFill>
                  <a:prstClr val="black"/>
                </a:solidFill>
              </a:rPr>
              <a:t>(1), 11–39. http://</a:t>
            </a:r>
            <a:r>
              <a:rPr lang="en-US" sz="1400" dirty="0" err="1">
                <a:solidFill>
                  <a:prstClr val="black"/>
                </a:solidFill>
              </a:rPr>
              <a:t>doi.org</a:t>
            </a:r>
            <a:r>
              <a:rPr lang="en-US" sz="1400" dirty="0">
                <a:solidFill>
                  <a:prstClr val="black"/>
                </a:solidFill>
              </a:rPr>
              <a:t>/10.1146/annurev-statistics-022513-115645</a:t>
            </a:r>
          </a:p>
          <a:p>
            <a:pPr defTabSz="914400"/>
            <a:endParaRPr lang="en-US" sz="1400" dirty="0">
              <a:solidFill>
                <a:prstClr val="black"/>
              </a:solidFill>
            </a:endParaRPr>
          </a:p>
        </p:txBody>
      </p:sp>
    </p:spTree>
    <p:extLst>
      <p:ext uri="{BB962C8B-B14F-4D97-AF65-F5344CB8AC3E}">
        <p14:creationId xmlns:p14="http://schemas.microsoft.com/office/powerpoint/2010/main" val="2086782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5251"/>
          <a:stretch/>
        </p:blipFill>
        <p:spPr bwMode="auto">
          <a:xfrm>
            <a:off x="1828793" y="1806574"/>
            <a:ext cx="6400800" cy="454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000" dirty="0"/>
              <a:t>Calibration using negative controls</a:t>
            </a:r>
          </a:p>
        </p:txBody>
      </p:sp>
      <p:sp>
        <p:nvSpPr>
          <p:cNvPr id="4" name="Slide Number Placeholder 3"/>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solidFill>
                  <a:prstClr val="black">
                    <a:tint val="75000"/>
                  </a:prstClr>
                </a:solidFill>
              </a:rPr>
              <a:pPr/>
              <a:t>19</a:t>
            </a:fld>
            <a:endParaRPr lang="en-US" dirty="0">
              <a:solidFill>
                <a:prstClr val="black">
                  <a:tint val="75000"/>
                </a:prstClr>
              </a:solidFill>
            </a:endParaRPr>
          </a:p>
        </p:txBody>
      </p:sp>
      <p:sp>
        <p:nvSpPr>
          <p:cNvPr id="6" name="Rounded Rectangle 5"/>
          <p:cNvSpPr/>
          <p:nvPr/>
        </p:nvSpPr>
        <p:spPr>
          <a:xfrm>
            <a:off x="1828792" y="1169325"/>
            <a:ext cx="6070607" cy="711200"/>
          </a:xfrm>
          <a:prstGeom prst="roundRect">
            <a:avLst>
              <a:gd name="adj" fmla="val 10861"/>
            </a:avLst>
          </a:prstGeom>
          <a:ln w="28575">
            <a:solidFill>
              <a:srgbClr val="FF0000"/>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pPr algn="ctr" defTabSz="914400"/>
            <a:r>
              <a:rPr lang="en-US" sz="2000" kern="0" dirty="0" smtClean="0">
                <a:solidFill>
                  <a:prstClr val="black"/>
                </a:solidFill>
                <a:sym typeface="Arial"/>
              </a:rPr>
              <a:t>We would expect 5% of negative controls to have p &lt; 0.05. Instead, 68% have p &lt; 0.05!</a:t>
            </a:r>
            <a:endParaRPr lang="en-US" sz="2000" kern="0" dirty="0">
              <a:solidFill>
                <a:prstClr val="black"/>
              </a:solidFill>
              <a:sym typeface="Arial"/>
            </a:endParaRPr>
          </a:p>
        </p:txBody>
      </p:sp>
      <p:sp>
        <p:nvSpPr>
          <p:cNvPr id="8" name="Freeform 7"/>
          <p:cNvSpPr/>
          <p:nvPr/>
        </p:nvSpPr>
        <p:spPr>
          <a:xfrm>
            <a:off x="2705100" y="1879600"/>
            <a:ext cx="5194300" cy="3797300"/>
          </a:xfrm>
          <a:custGeom>
            <a:avLst/>
            <a:gdLst>
              <a:gd name="connsiteX0" fmla="*/ 0 w 5194300"/>
              <a:gd name="connsiteY0" fmla="*/ 12700 h 3797300"/>
              <a:gd name="connsiteX1" fmla="*/ 0 w 5194300"/>
              <a:gd name="connsiteY1" fmla="*/ 2095500 h 3797300"/>
              <a:gd name="connsiteX2" fmla="*/ 1955800 w 5194300"/>
              <a:gd name="connsiteY2" fmla="*/ 3797300 h 3797300"/>
              <a:gd name="connsiteX3" fmla="*/ 5194300 w 5194300"/>
              <a:gd name="connsiteY3" fmla="*/ 939800 h 3797300"/>
              <a:gd name="connsiteX4" fmla="*/ 5194300 w 5194300"/>
              <a:gd name="connsiteY4" fmla="*/ 0 h 3797300"/>
              <a:gd name="connsiteX5" fmla="*/ 0 w 5194300"/>
              <a:gd name="connsiteY5" fmla="*/ 12700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300" h="3797300">
                <a:moveTo>
                  <a:pt x="0" y="12700"/>
                </a:moveTo>
                <a:lnTo>
                  <a:pt x="0" y="2095500"/>
                </a:lnTo>
                <a:lnTo>
                  <a:pt x="1955800" y="3797300"/>
                </a:lnTo>
                <a:lnTo>
                  <a:pt x="5194300" y="939800"/>
                </a:lnTo>
                <a:lnTo>
                  <a:pt x="5194300" y="0"/>
                </a:lnTo>
                <a:lnTo>
                  <a:pt x="0" y="12700"/>
                </a:lnTo>
                <a:close/>
              </a:path>
            </a:pathLst>
          </a:custGeom>
          <a:solidFill>
            <a:srgbClr val="190D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sp>
        <p:nvSpPr>
          <p:cNvPr id="9" name="Rounded Rectangle 8"/>
          <p:cNvSpPr/>
          <p:nvPr/>
        </p:nvSpPr>
        <p:spPr>
          <a:xfrm>
            <a:off x="6830292" y="1908489"/>
            <a:ext cx="2286000" cy="969759"/>
          </a:xfrm>
          <a:prstGeom prst="roundRect">
            <a:avLst>
              <a:gd name="adj" fmla="val 10861"/>
            </a:avLst>
          </a:prstGeom>
          <a:ln w="28575">
            <a:solidFill>
              <a:srgbClr val="190DFF"/>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defTabSz="914400"/>
            <a:r>
              <a:rPr lang="en-US" sz="2400" kern="0" dirty="0" smtClean="0">
                <a:solidFill>
                  <a:prstClr val="black"/>
                </a:solidFill>
                <a:sym typeface="Arial"/>
              </a:rPr>
              <a:t>Not statistically significant</a:t>
            </a:r>
            <a:endParaRPr lang="en-US" sz="2000" kern="0" dirty="0">
              <a:solidFill>
                <a:prstClr val="black"/>
              </a:solidFill>
              <a:sym typeface="Arial"/>
            </a:endParaRPr>
          </a:p>
        </p:txBody>
      </p:sp>
      <p:sp>
        <p:nvSpPr>
          <p:cNvPr id="10" name="Left Arrow 9"/>
          <p:cNvSpPr/>
          <p:nvPr/>
        </p:nvSpPr>
        <p:spPr>
          <a:xfrm>
            <a:off x="6284192" y="2220649"/>
            <a:ext cx="546100" cy="533400"/>
          </a:xfrm>
          <a:prstGeom prst="leftArrow">
            <a:avLst/>
          </a:prstGeom>
          <a:solidFill>
            <a:srgbClr val="8979FF"/>
          </a:solidFill>
          <a:ln>
            <a:solidFill>
              <a:srgbClr val="190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sp>
        <p:nvSpPr>
          <p:cNvPr id="11" name="Rounded Rectangle 10"/>
          <p:cNvSpPr/>
          <p:nvPr/>
        </p:nvSpPr>
        <p:spPr>
          <a:xfrm>
            <a:off x="152400" y="4334770"/>
            <a:ext cx="1981200" cy="969759"/>
          </a:xfrm>
          <a:prstGeom prst="roundRect">
            <a:avLst>
              <a:gd name="adj" fmla="val 10861"/>
            </a:avLst>
          </a:prstGeom>
          <a:ln w="28575">
            <a:solidFill>
              <a:srgbClr val="FF0D0D"/>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defTabSz="914400"/>
            <a:r>
              <a:rPr lang="en-US" sz="2400" kern="0" dirty="0" smtClean="0">
                <a:solidFill>
                  <a:prstClr val="black"/>
                </a:solidFill>
                <a:sym typeface="Arial"/>
              </a:rPr>
              <a:t>Statistically significant</a:t>
            </a:r>
            <a:endParaRPr lang="en-US" sz="2000" kern="0" dirty="0">
              <a:solidFill>
                <a:prstClr val="black"/>
              </a:solidFill>
              <a:sym typeface="Arial"/>
            </a:endParaRPr>
          </a:p>
        </p:txBody>
      </p:sp>
      <p:sp>
        <p:nvSpPr>
          <p:cNvPr id="12" name="Freeform 11"/>
          <p:cNvSpPr/>
          <p:nvPr/>
        </p:nvSpPr>
        <p:spPr>
          <a:xfrm>
            <a:off x="2679700" y="3962400"/>
            <a:ext cx="1981200" cy="1714500"/>
          </a:xfrm>
          <a:custGeom>
            <a:avLst/>
            <a:gdLst>
              <a:gd name="connsiteX0" fmla="*/ 0 w 1981200"/>
              <a:gd name="connsiteY0" fmla="*/ 0 h 1714500"/>
              <a:gd name="connsiteX1" fmla="*/ 1981200 w 1981200"/>
              <a:gd name="connsiteY1" fmla="*/ 1701800 h 1714500"/>
              <a:gd name="connsiteX2" fmla="*/ 25400 w 1981200"/>
              <a:gd name="connsiteY2" fmla="*/ 1714500 h 1714500"/>
              <a:gd name="connsiteX3" fmla="*/ 38100 w 1981200"/>
              <a:gd name="connsiteY3" fmla="*/ 50800 h 1714500"/>
              <a:gd name="connsiteX4" fmla="*/ 0 w 1981200"/>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714500">
                <a:moveTo>
                  <a:pt x="0" y="0"/>
                </a:moveTo>
                <a:lnTo>
                  <a:pt x="1981200" y="1701800"/>
                </a:lnTo>
                <a:lnTo>
                  <a:pt x="25400" y="1714500"/>
                </a:lnTo>
                <a:cubicBezTo>
                  <a:pt x="29633" y="1159933"/>
                  <a:pt x="33867" y="605367"/>
                  <a:pt x="38100" y="50800"/>
                </a:cubicBezTo>
                <a:lnTo>
                  <a:pt x="0" y="0"/>
                </a:lnTo>
                <a:close/>
              </a:path>
            </a:pathLst>
          </a:custGeom>
          <a:solidFill>
            <a:srgbClr val="FF0D0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sp>
        <p:nvSpPr>
          <p:cNvPr id="13" name="Freeform 12"/>
          <p:cNvSpPr/>
          <p:nvPr/>
        </p:nvSpPr>
        <p:spPr>
          <a:xfrm>
            <a:off x="4648200" y="2819400"/>
            <a:ext cx="3251200" cy="2844800"/>
          </a:xfrm>
          <a:custGeom>
            <a:avLst/>
            <a:gdLst>
              <a:gd name="connsiteX0" fmla="*/ 0 w 3251200"/>
              <a:gd name="connsiteY0" fmla="*/ 2844800 h 2844800"/>
              <a:gd name="connsiteX1" fmla="*/ 3251200 w 3251200"/>
              <a:gd name="connsiteY1" fmla="*/ 0 h 2844800"/>
              <a:gd name="connsiteX2" fmla="*/ 3238500 w 3251200"/>
              <a:gd name="connsiteY2" fmla="*/ 2844800 h 2844800"/>
              <a:gd name="connsiteX3" fmla="*/ 0 w 3251200"/>
              <a:gd name="connsiteY3" fmla="*/ 2844800 h 2844800"/>
            </a:gdLst>
            <a:ahLst/>
            <a:cxnLst>
              <a:cxn ang="0">
                <a:pos x="connsiteX0" y="connsiteY0"/>
              </a:cxn>
              <a:cxn ang="0">
                <a:pos x="connsiteX1" y="connsiteY1"/>
              </a:cxn>
              <a:cxn ang="0">
                <a:pos x="connsiteX2" y="connsiteY2"/>
              </a:cxn>
              <a:cxn ang="0">
                <a:pos x="connsiteX3" y="connsiteY3"/>
              </a:cxn>
            </a:cxnLst>
            <a:rect l="l" t="t" r="r" b="b"/>
            <a:pathLst>
              <a:path w="3251200" h="2844800">
                <a:moveTo>
                  <a:pt x="0" y="2844800"/>
                </a:moveTo>
                <a:lnTo>
                  <a:pt x="3251200" y="0"/>
                </a:lnTo>
                <a:cubicBezTo>
                  <a:pt x="3246967" y="948267"/>
                  <a:pt x="3242733" y="1896533"/>
                  <a:pt x="3238500" y="2844800"/>
                </a:cubicBezTo>
                <a:lnTo>
                  <a:pt x="0" y="2844800"/>
                </a:lnTo>
                <a:close/>
              </a:path>
            </a:pathLst>
          </a:custGeom>
          <a:solidFill>
            <a:srgbClr val="FF0D0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sp>
        <p:nvSpPr>
          <p:cNvPr id="14" name="Left Arrow 13"/>
          <p:cNvSpPr/>
          <p:nvPr/>
        </p:nvSpPr>
        <p:spPr>
          <a:xfrm rot="10800000">
            <a:off x="2133600" y="4646930"/>
            <a:ext cx="838200" cy="533400"/>
          </a:xfrm>
          <a:prstGeom prst="leftArrow">
            <a:avLst/>
          </a:prstGeom>
          <a:solidFill>
            <a:srgbClr val="FF7979"/>
          </a:solidFill>
          <a:ln>
            <a:solidFill>
              <a:srgbClr val="FF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spTree>
    <p:custDataLst>
      <p:tags r:id="rId1"/>
    </p:custDataLst>
    <p:extLst>
      <p:ext uri="{BB962C8B-B14F-4D97-AF65-F5344CB8AC3E}">
        <p14:creationId xmlns:p14="http://schemas.microsoft.com/office/powerpoint/2010/main" val="2004845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class:</a:t>
            </a:r>
            <a:endParaRPr lang="en-US" dirty="0"/>
          </a:p>
        </p:txBody>
      </p:sp>
      <p:sp>
        <p:nvSpPr>
          <p:cNvPr id="4" name="Content Placeholder 2"/>
          <p:cNvSpPr>
            <a:spLocks noGrp="1"/>
          </p:cNvSpPr>
          <p:nvPr>
            <p:ph idx="1"/>
          </p:nvPr>
        </p:nvSpPr>
        <p:spPr>
          <a:xfrm>
            <a:off x="457200" y="1600201"/>
            <a:ext cx="8229600" cy="4525963"/>
          </a:xfrm>
        </p:spPr>
        <p:txBody>
          <a:bodyPr/>
          <a:lstStyle/>
          <a:p>
            <a:r>
              <a:rPr lang="en-US" dirty="0" smtClean="0"/>
              <a:t>There are models for different kinds of data </a:t>
            </a:r>
          </a:p>
          <a:p>
            <a:endParaRPr lang="en-US" dirty="0" smtClean="0"/>
          </a:p>
          <a:p>
            <a:r>
              <a:rPr lang="en-US" dirty="0" smtClean="0"/>
              <a:t>Use hierarchical or autoregressive models for correlated outcomes</a:t>
            </a:r>
          </a:p>
          <a:p>
            <a:endParaRPr lang="en-US" dirty="0" smtClean="0"/>
          </a:p>
          <a:p>
            <a:r>
              <a:rPr lang="en-US" dirty="0" smtClean="0"/>
              <a:t>Recognize multiple </a:t>
            </a:r>
            <a:r>
              <a:rPr lang="en-US" dirty="0"/>
              <a:t>hypothesis scenarios and accordingly adjust p-values</a:t>
            </a:r>
          </a:p>
        </p:txBody>
      </p:sp>
    </p:spTree>
    <p:extLst>
      <p:ext uri="{BB962C8B-B14F-4D97-AF65-F5344CB8AC3E}">
        <p14:creationId xmlns:p14="http://schemas.microsoft.com/office/powerpoint/2010/main" val="445518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143"/>
          <a:stretch/>
        </p:blipFill>
        <p:spPr>
          <a:xfrm>
            <a:off x="1828793" y="1897379"/>
            <a:ext cx="6400800" cy="4457700"/>
          </a:xfrm>
          <a:prstGeom prst="rect">
            <a:avLst/>
          </a:prstGeom>
        </p:spPr>
      </p:pic>
      <p:sp>
        <p:nvSpPr>
          <p:cNvPr id="2" name="Title 1"/>
          <p:cNvSpPr>
            <a:spLocks noGrp="1"/>
          </p:cNvSpPr>
          <p:nvPr>
            <p:ph type="title"/>
          </p:nvPr>
        </p:nvSpPr>
        <p:spPr/>
        <p:txBody>
          <a:bodyPr>
            <a:normAutofit/>
          </a:bodyPr>
          <a:lstStyle/>
          <a:p>
            <a:r>
              <a:rPr lang="en-US" sz="4000" dirty="0"/>
              <a:t>Calibration using negative controls</a:t>
            </a:r>
          </a:p>
        </p:txBody>
      </p:sp>
      <p:sp>
        <p:nvSpPr>
          <p:cNvPr id="4" name="Slide Number Placeholder 3"/>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solidFill>
                  <a:prstClr val="black">
                    <a:tint val="75000"/>
                  </a:prstClr>
                </a:solidFill>
              </a:rPr>
              <a:pPr/>
              <a:t>20</a:t>
            </a:fld>
            <a:endParaRPr lang="en-US" dirty="0">
              <a:solidFill>
                <a:prstClr val="black">
                  <a:tint val="75000"/>
                </a:prstClr>
              </a:solidFill>
            </a:endParaRPr>
          </a:p>
        </p:txBody>
      </p:sp>
      <p:pic>
        <p:nvPicPr>
          <p:cNvPr id="4098"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5410"/>
          <a:stretch/>
        </p:blipFill>
        <p:spPr bwMode="auto">
          <a:xfrm>
            <a:off x="1828800" y="1814194"/>
            <a:ext cx="6400800" cy="4540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1828786" y="1897379"/>
            <a:ext cx="6068291" cy="685800"/>
          </a:xfrm>
          <a:prstGeom prst="roundRect">
            <a:avLst>
              <a:gd name="adj" fmla="val 10861"/>
            </a:avLst>
          </a:prstGeom>
          <a:ln w="28575">
            <a:solidFill>
              <a:srgbClr val="FF0000"/>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000" kern="0" dirty="0" smtClean="0">
                <a:solidFill>
                  <a:prstClr val="black"/>
                </a:solidFill>
                <a:sym typeface="Arial"/>
              </a:rPr>
              <a:t>After calibration, 4% have p &lt; 0.05</a:t>
            </a:r>
            <a:endParaRPr lang="en-US" sz="2000" kern="0" dirty="0">
              <a:solidFill>
                <a:prstClr val="black"/>
              </a:solidFill>
              <a:sym typeface="Arial"/>
            </a:endParaRPr>
          </a:p>
        </p:txBody>
      </p:sp>
      <p:grpSp>
        <p:nvGrpSpPr>
          <p:cNvPr id="3" name="Group 2"/>
          <p:cNvGrpSpPr/>
          <p:nvPr/>
        </p:nvGrpSpPr>
        <p:grpSpPr>
          <a:xfrm>
            <a:off x="152400" y="4729480"/>
            <a:ext cx="2819400" cy="969759"/>
            <a:chOff x="152400" y="4607560"/>
            <a:chExt cx="2819400" cy="969759"/>
          </a:xfrm>
        </p:grpSpPr>
        <p:sp>
          <p:nvSpPr>
            <p:cNvPr id="9" name="Rounded Rectangle 8"/>
            <p:cNvSpPr/>
            <p:nvPr/>
          </p:nvSpPr>
          <p:spPr>
            <a:xfrm>
              <a:off x="152400" y="4607560"/>
              <a:ext cx="1981200" cy="969759"/>
            </a:xfrm>
            <a:prstGeom prst="roundRect">
              <a:avLst>
                <a:gd name="adj" fmla="val 10861"/>
              </a:avLst>
            </a:prstGeom>
            <a:ln w="28575">
              <a:solidFill>
                <a:schemeClr val="accent6">
                  <a:lumMod val="75000"/>
                </a:schemeClr>
              </a:solidFill>
            </a:ln>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defTabSz="914400"/>
              <a:r>
                <a:rPr lang="en-US" sz="2400" kern="0" dirty="0" smtClean="0">
                  <a:solidFill>
                    <a:prstClr val="black"/>
                  </a:solidFill>
                  <a:sym typeface="Arial"/>
                </a:rPr>
                <a:t>Calibrated p &lt; 0.05</a:t>
              </a:r>
              <a:endParaRPr lang="en-US" sz="2000" kern="0" dirty="0">
                <a:solidFill>
                  <a:prstClr val="black"/>
                </a:solidFill>
                <a:sym typeface="Arial"/>
              </a:endParaRPr>
            </a:p>
          </p:txBody>
        </p:sp>
        <p:sp>
          <p:nvSpPr>
            <p:cNvPr id="10" name="Left Arrow 9"/>
            <p:cNvSpPr/>
            <p:nvPr/>
          </p:nvSpPr>
          <p:spPr>
            <a:xfrm rot="10800000">
              <a:off x="2133600" y="4919720"/>
              <a:ext cx="838200" cy="533400"/>
            </a:xfrm>
            <a:prstGeom prst="leftArrow">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prstClr val="white"/>
                </a:solidFill>
                <a:sym typeface="Arial"/>
              </a:endParaRPr>
            </a:p>
          </p:txBody>
        </p:sp>
      </p:grpSp>
    </p:spTree>
    <p:custDataLst>
      <p:tags r:id="rId1"/>
    </p:custDataLst>
    <p:extLst>
      <p:ext uri="{BB962C8B-B14F-4D97-AF65-F5344CB8AC3E}">
        <p14:creationId xmlns:p14="http://schemas.microsoft.com/office/powerpoint/2010/main" val="6090530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Calibration using negative controls: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Identify a set of K negative control exposure-outcome pairs</a:t>
            </a:r>
          </a:p>
          <a:p>
            <a:r>
              <a:rPr lang="en-US" dirty="0" smtClean="0"/>
              <a:t>Using the same study design as for your main study, estimate the effect of each exposure and its corresponding negative outcome</a:t>
            </a:r>
          </a:p>
          <a:p>
            <a:r>
              <a:rPr lang="en-US" dirty="0" smtClean="0"/>
              <a:t>The set of effect size estimates you get is your null distribution</a:t>
            </a:r>
          </a:p>
          <a:p>
            <a:r>
              <a:rPr lang="en-US" dirty="0" smtClean="0"/>
              <a:t>Compute an empirical p-value by finding the percentage of the null effects that are greater than the effect you calculated for your study</a:t>
            </a:r>
            <a:endParaRPr lang="en-US" dirty="0"/>
          </a:p>
        </p:txBody>
      </p:sp>
    </p:spTree>
    <p:extLst>
      <p:ext uri="{BB962C8B-B14F-4D97-AF65-F5344CB8AC3E}">
        <p14:creationId xmlns:p14="http://schemas.microsoft.com/office/powerpoint/2010/main" val="207187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930"/>
          <a:stretch/>
        </p:blipFill>
        <p:spPr bwMode="auto">
          <a:xfrm>
            <a:off x="0" y="2376418"/>
            <a:ext cx="9151814" cy="3491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192" y="1059874"/>
            <a:ext cx="9067801" cy="1015653"/>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lIns="91429" tIns="45715" rIns="91429" bIns="45715">
            <a:spAutoFit/>
          </a:bodyPr>
          <a:lstStyle/>
          <a:p>
            <a:pPr algn="ctr" defTabSz="914259">
              <a:defRPr/>
            </a:pPr>
            <a:r>
              <a:rPr lang="en-US" sz="2000" dirty="0">
                <a:solidFill>
                  <a:prstClr val="black"/>
                </a:solidFill>
                <a:sym typeface="Gill Sans" charset="0"/>
              </a:rPr>
              <a:t>Negative controls can be used to estimate empirical null </a:t>
            </a:r>
            <a:r>
              <a:rPr lang="en-US" sz="2000" dirty="0" smtClean="0">
                <a:solidFill>
                  <a:prstClr val="black"/>
                </a:solidFill>
                <a:sym typeface="Gill Sans" charset="0"/>
              </a:rPr>
              <a:t>distribution, which can </a:t>
            </a:r>
            <a:r>
              <a:rPr lang="en-US" sz="2000" dirty="0">
                <a:solidFill>
                  <a:prstClr val="black"/>
                </a:solidFill>
                <a:sym typeface="Gill Sans" charset="0"/>
              </a:rPr>
              <a:t>replace theoretical null to estimate calibrated p-value to test for statistical significance</a:t>
            </a:r>
          </a:p>
        </p:txBody>
      </p:sp>
      <p:sp>
        <p:nvSpPr>
          <p:cNvPr id="2" name="Title 1"/>
          <p:cNvSpPr>
            <a:spLocks noGrp="1"/>
          </p:cNvSpPr>
          <p:nvPr>
            <p:ph type="title"/>
          </p:nvPr>
        </p:nvSpPr>
        <p:spPr/>
        <p:txBody>
          <a:bodyPr>
            <a:normAutofit/>
          </a:bodyPr>
          <a:lstStyle/>
          <a:p>
            <a:r>
              <a:rPr lang="en-US" sz="4000" dirty="0" smtClean="0"/>
              <a:t>Empirical calibration to correct p-values</a:t>
            </a:r>
            <a:endParaRPr lang="en-US" sz="4000" dirty="0"/>
          </a:p>
        </p:txBody>
      </p:sp>
      <p:sp>
        <p:nvSpPr>
          <p:cNvPr id="5" name="TextBox 4"/>
          <p:cNvSpPr txBox="1"/>
          <p:nvPr/>
        </p:nvSpPr>
        <p:spPr>
          <a:xfrm>
            <a:off x="0" y="6168873"/>
            <a:ext cx="9151814" cy="523220"/>
          </a:xfrm>
          <a:prstGeom prst="rect">
            <a:avLst/>
          </a:prstGeom>
          <a:noFill/>
        </p:spPr>
        <p:txBody>
          <a:bodyPr wrap="square" rtlCol="0">
            <a:spAutoFit/>
          </a:bodyPr>
          <a:lstStyle/>
          <a:p>
            <a:pPr defTabSz="914400"/>
            <a:r>
              <a:rPr lang="en-US" sz="1400" dirty="0" err="1">
                <a:solidFill>
                  <a:prstClr val="black"/>
                </a:solidFill>
              </a:rPr>
              <a:t>Schuemie</a:t>
            </a:r>
            <a:r>
              <a:rPr lang="en-US" sz="1400" dirty="0">
                <a:solidFill>
                  <a:prstClr val="black"/>
                </a:solidFill>
              </a:rPr>
              <a:t>, M. J., Ryan, P. B., </a:t>
            </a:r>
            <a:r>
              <a:rPr lang="en-US" sz="1400" dirty="0" err="1">
                <a:solidFill>
                  <a:prstClr val="black"/>
                </a:solidFill>
              </a:rPr>
              <a:t>DuMouchel</a:t>
            </a:r>
            <a:r>
              <a:rPr lang="en-US" sz="1400" dirty="0">
                <a:solidFill>
                  <a:prstClr val="black"/>
                </a:solidFill>
              </a:rPr>
              <a:t>, W., </a:t>
            </a:r>
            <a:r>
              <a:rPr lang="en-US" sz="1400" dirty="0" err="1">
                <a:solidFill>
                  <a:prstClr val="black"/>
                </a:solidFill>
              </a:rPr>
              <a:t>Suchard</a:t>
            </a:r>
            <a:r>
              <a:rPr lang="en-US" sz="1400" dirty="0">
                <a:solidFill>
                  <a:prstClr val="black"/>
                </a:solidFill>
              </a:rPr>
              <a:t>, M. A., &amp; Madigan, D. (2013). Interpreting observational studies: why empirical calibration is needed to correct p-values. </a:t>
            </a:r>
            <a:r>
              <a:rPr lang="en-US" sz="1400" i="1" dirty="0">
                <a:solidFill>
                  <a:prstClr val="black"/>
                </a:solidFill>
              </a:rPr>
              <a:t>Statistics in Medicine</a:t>
            </a:r>
            <a:r>
              <a:rPr lang="en-US" sz="1400" dirty="0">
                <a:solidFill>
                  <a:prstClr val="black"/>
                </a:solidFill>
              </a:rPr>
              <a:t>, </a:t>
            </a:r>
            <a:r>
              <a:rPr lang="en-US" sz="1400" i="1" dirty="0">
                <a:solidFill>
                  <a:prstClr val="black"/>
                </a:solidFill>
              </a:rPr>
              <a:t>33</a:t>
            </a:r>
            <a:r>
              <a:rPr lang="en-US" sz="1400" dirty="0">
                <a:solidFill>
                  <a:prstClr val="black"/>
                </a:solidFill>
              </a:rPr>
              <a:t>(2), 209–218. http://</a:t>
            </a:r>
            <a:r>
              <a:rPr lang="en-US" sz="1400" dirty="0" err="1">
                <a:solidFill>
                  <a:prstClr val="black"/>
                </a:solidFill>
              </a:rPr>
              <a:t>doi.org</a:t>
            </a:r>
            <a:r>
              <a:rPr lang="en-US" sz="1400" dirty="0">
                <a:solidFill>
                  <a:prstClr val="black"/>
                </a:solidFill>
              </a:rPr>
              <a:t>/10.1002/sim.5925</a:t>
            </a:r>
          </a:p>
        </p:txBody>
      </p:sp>
    </p:spTree>
    <p:extLst>
      <p:ext uri="{BB962C8B-B14F-4D97-AF65-F5344CB8AC3E}">
        <p14:creationId xmlns:p14="http://schemas.microsoft.com/office/powerpoint/2010/main" val="80700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60819" y="436819"/>
            <a:ext cx="2447926" cy="3176762"/>
            <a:chOff x="6177441" y="1585910"/>
            <a:chExt cx="2447926" cy="3176762"/>
          </a:xfrm>
        </p:grpSpPr>
        <p:sp>
          <p:nvSpPr>
            <p:cNvPr id="2" name="Rectangle 1"/>
            <p:cNvSpPr/>
            <p:nvPr/>
          </p:nvSpPr>
          <p:spPr>
            <a:xfrm>
              <a:off x="6177441" y="1585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5" name="Rectangle 34"/>
            <p:cNvSpPr/>
            <p:nvPr/>
          </p:nvSpPr>
          <p:spPr>
            <a:xfrm>
              <a:off x="6329841" y="17383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6" name="Rectangle 35"/>
            <p:cNvSpPr/>
            <p:nvPr/>
          </p:nvSpPr>
          <p:spPr>
            <a:xfrm>
              <a:off x="6482241" y="1890710"/>
              <a:ext cx="1381126" cy="2109962"/>
            </a:xfrm>
            <a:prstGeom prst="rect">
              <a:avLst/>
            </a:prstGeom>
            <a:solidFill>
              <a:schemeClr val="bg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7" name="Rectangle 36"/>
            <p:cNvSpPr/>
            <p:nvPr/>
          </p:nvSpPr>
          <p:spPr>
            <a:xfrm>
              <a:off x="6634641" y="2043110"/>
              <a:ext cx="1381126" cy="2109962"/>
            </a:xfrm>
            <a:prstGeom prst="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8" name="Rectangle 37"/>
            <p:cNvSpPr/>
            <p:nvPr/>
          </p:nvSpPr>
          <p:spPr>
            <a:xfrm>
              <a:off x="6787041" y="21955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44" name="Rectangle 43"/>
            <p:cNvSpPr/>
            <p:nvPr/>
          </p:nvSpPr>
          <p:spPr>
            <a:xfrm>
              <a:off x="6939441" y="23479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45" name="Rectangle 44"/>
            <p:cNvSpPr/>
            <p:nvPr/>
          </p:nvSpPr>
          <p:spPr>
            <a:xfrm>
              <a:off x="7091841" y="2500310"/>
              <a:ext cx="1381126" cy="2109962"/>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46" name="Rectangle 45"/>
            <p:cNvSpPr/>
            <p:nvPr/>
          </p:nvSpPr>
          <p:spPr>
            <a:xfrm>
              <a:off x="7244241" y="2652710"/>
              <a:ext cx="1381126" cy="210996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grpSp>
      <p:graphicFrame>
        <p:nvGraphicFramePr>
          <p:cNvPr id="6" name="Table 5"/>
          <p:cNvGraphicFramePr>
            <a:graphicFrameLocks noGrp="1"/>
          </p:cNvGraphicFramePr>
          <p:nvPr>
            <p:extLst/>
          </p:nvPr>
        </p:nvGraphicFramePr>
        <p:xfrm>
          <a:off x="6084782" y="16569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DDD9C3"/>
                    </a:solidFill>
                  </a:tcPr>
                </a:tc>
                <a:tc>
                  <a:txBody>
                    <a:bodyPr/>
                    <a:lstStyle/>
                    <a:p>
                      <a:pPr algn="ctr"/>
                      <a:r>
                        <a:rPr lang="en-US" dirty="0" err="1" smtClean="0"/>
                        <a:t>y</a:t>
                      </a:r>
                      <a:r>
                        <a:rPr lang="en-US" baseline="-25000" dirty="0" err="1" smtClean="0"/>
                        <a:t>s</a:t>
                      </a:r>
                      <a:endParaRPr lang="en-US" dirty="0"/>
                    </a:p>
                  </a:txBody>
                  <a:tcPr marL="45720" marR="45720" anchor="ctr">
                    <a:solidFill>
                      <a:srgbClr val="DDD9C3"/>
                    </a:solidFill>
                  </a:tcPr>
                </a:tc>
              </a:tr>
              <a:tr h="229722">
                <a:tc>
                  <a:txBody>
                    <a:bodyPr/>
                    <a:lstStyle/>
                    <a:p>
                      <a:pPr algn="ctr"/>
                      <a:r>
                        <a:rPr lang="en-US" dirty="0" smtClean="0"/>
                        <a:t>0.12</a:t>
                      </a:r>
                      <a:endParaRPr lang="en-US" dirty="0"/>
                    </a:p>
                  </a:txBody>
                  <a:tcPr marL="45720" marR="45720" anchor="ctr">
                    <a:solidFill>
                      <a:srgbClr val="DDD9C3"/>
                    </a:solidFill>
                  </a:tcPr>
                </a:tc>
                <a:tc>
                  <a:txBody>
                    <a:bodyPr/>
                    <a:lstStyle/>
                    <a:p>
                      <a:pPr algn="ctr"/>
                      <a:r>
                        <a:rPr lang="en-US" dirty="0" smtClean="0"/>
                        <a:t>12</a:t>
                      </a:r>
                      <a:endParaRPr lang="en-US" dirty="0"/>
                    </a:p>
                  </a:txBody>
                  <a:tcPr marL="45720" marR="45720" anchor="ctr">
                    <a:solidFill>
                      <a:srgbClr val="DDD9C3"/>
                    </a:solidFill>
                  </a:tcPr>
                </a:tc>
              </a:tr>
              <a:tr h="645086">
                <a:tc>
                  <a:txBody>
                    <a:bodyPr/>
                    <a:lstStyle/>
                    <a:p>
                      <a:pPr algn="ctr"/>
                      <a:r>
                        <a:rPr lang="en-US" dirty="0" smtClean="0"/>
                        <a:t>…</a:t>
                      </a:r>
                      <a:endParaRPr lang="en-US" dirty="0"/>
                    </a:p>
                  </a:txBody>
                  <a:tcPr marL="45720" marR="45720" anchor="ctr">
                    <a:solidFill>
                      <a:srgbClr val="DDD9C3"/>
                    </a:solidFill>
                  </a:tcPr>
                </a:tc>
                <a:tc>
                  <a:txBody>
                    <a:bodyPr/>
                    <a:lstStyle/>
                    <a:p>
                      <a:pPr algn="ctr"/>
                      <a:r>
                        <a:rPr lang="en-US" dirty="0" smtClean="0"/>
                        <a:t>…</a:t>
                      </a:r>
                      <a:endParaRPr lang="en-US" dirty="0"/>
                    </a:p>
                  </a:txBody>
                  <a:tcPr marL="45720" marR="45720" anchor="ctr">
                    <a:solidFill>
                      <a:srgbClr val="DDD9C3"/>
                    </a:solidFill>
                  </a:tcPr>
                </a:tc>
              </a:tr>
              <a:tr h="229722">
                <a:tc>
                  <a:txBody>
                    <a:bodyPr/>
                    <a:lstStyle/>
                    <a:p>
                      <a:pPr algn="ctr"/>
                      <a:r>
                        <a:rPr lang="en-US" dirty="0" smtClean="0"/>
                        <a:t>19</a:t>
                      </a:r>
                      <a:endParaRPr lang="en-US" dirty="0"/>
                    </a:p>
                  </a:txBody>
                  <a:tcPr marL="45720" marR="45720" anchor="ctr">
                    <a:solidFill>
                      <a:srgbClr val="DDD9C3"/>
                    </a:solidFill>
                  </a:tcPr>
                </a:tc>
                <a:tc>
                  <a:txBody>
                    <a:bodyPr/>
                    <a:lstStyle/>
                    <a:p>
                      <a:pPr algn="ctr"/>
                      <a:r>
                        <a:rPr lang="en-US" dirty="0" smtClean="0"/>
                        <a:t>1435</a:t>
                      </a:r>
                      <a:endParaRPr lang="en-US" dirty="0"/>
                    </a:p>
                  </a:txBody>
                  <a:tcPr marL="45720" marR="45720" anchor="ctr">
                    <a:solidFill>
                      <a:srgbClr val="DDD9C3"/>
                    </a:solidFill>
                  </a:tcPr>
                </a:tc>
              </a:tr>
              <a:tr h="229722">
                <a:tc>
                  <a:txBody>
                    <a:bodyPr/>
                    <a:lstStyle/>
                    <a:p>
                      <a:pPr algn="ctr"/>
                      <a:r>
                        <a:rPr lang="en-US" dirty="0" smtClean="0"/>
                        <a:t>0.2</a:t>
                      </a:r>
                      <a:endParaRPr lang="en-US" dirty="0"/>
                    </a:p>
                  </a:txBody>
                  <a:tcPr marL="45720" marR="45720" anchor="ctr">
                    <a:solidFill>
                      <a:srgbClr val="DDD9C3"/>
                    </a:solidFill>
                  </a:tcPr>
                </a:tc>
                <a:tc>
                  <a:txBody>
                    <a:bodyPr/>
                    <a:lstStyle/>
                    <a:p>
                      <a:pPr algn="ctr"/>
                      <a:r>
                        <a:rPr lang="en-US" dirty="0" smtClean="0"/>
                        <a:t>13</a:t>
                      </a:r>
                      <a:endParaRPr lang="en-US" dirty="0"/>
                    </a:p>
                  </a:txBody>
                  <a:tcPr marL="45720" marR="45720" anchor="ctr">
                    <a:solidFill>
                      <a:srgbClr val="DDD9C3"/>
                    </a:solidFill>
                  </a:tcPr>
                </a:tc>
              </a:tr>
            </a:tbl>
          </a:graphicData>
        </a:graphic>
      </p:graphicFrame>
      <p:sp>
        <p:nvSpPr>
          <p:cNvPr id="7" name="TextBox 6"/>
          <p:cNvSpPr txBox="1"/>
          <p:nvPr/>
        </p:nvSpPr>
        <p:spPr>
          <a:xfrm>
            <a:off x="7622047" y="1063184"/>
            <a:ext cx="1458091" cy="646331"/>
          </a:xfrm>
          <a:prstGeom prst="rect">
            <a:avLst/>
          </a:prstGeom>
          <a:noFill/>
        </p:spPr>
        <p:txBody>
          <a:bodyPr wrap="none" rtlCol="0">
            <a:spAutoFit/>
          </a:bodyPr>
          <a:lstStyle/>
          <a:p>
            <a:pPr defTabSz="914400"/>
            <a:r>
              <a:rPr lang="en-US" b="1" dirty="0" smtClean="0">
                <a:solidFill>
                  <a:prstClr val="black"/>
                </a:solidFill>
              </a:rPr>
              <a:t>Hypothetical </a:t>
            </a:r>
          </a:p>
          <a:p>
            <a:pPr defTabSz="914400"/>
            <a:r>
              <a:rPr lang="en-US" b="1" dirty="0" smtClean="0">
                <a:solidFill>
                  <a:prstClr val="black"/>
                </a:solidFill>
              </a:rPr>
              <a:t>Data</a:t>
            </a:r>
            <a:endParaRPr lang="en-US" b="1" i="1" dirty="0">
              <a:solidFill>
                <a:prstClr val="black"/>
              </a:solidFill>
            </a:endParaRPr>
          </a:p>
        </p:txBody>
      </p:sp>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graphicFrame>
        <p:nvGraphicFramePr>
          <p:cNvPr id="11" name="Table 10"/>
          <p:cNvGraphicFramePr>
            <a:graphicFrameLocks noGrp="1"/>
          </p:cNvGraphicFramePr>
          <p:nvPr>
            <p:extLst/>
          </p:nvPr>
        </p:nvGraphicFramePr>
        <p:xfrm>
          <a:off x="6237182" y="18093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rgbClr val="C4BD97"/>
                    </a:solidFill>
                  </a:tcPr>
                </a:tc>
                <a:tc>
                  <a:txBody>
                    <a:bodyPr/>
                    <a:lstStyle/>
                    <a:p>
                      <a:pPr algn="ctr"/>
                      <a:r>
                        <a:rPr lang="en-US" dirty="0" err="1" smtClean="0"/>
                        <a:t>y</a:t>
                      </a:r>
                      <a:r>
                        <a:rPr lang="en-US" baseline="-25000" dirty="0" err="1" smtClean="0"/>
                        <a:t>s</a:t>
                      </a:r>
                      <a:endParaRPr lang="en-US" dirty="0"/>
                    </a:p>
                  </a:txBody>
                  <a:tcPr marL="45720" marR="45720" anchor="ctr">
                    <a:solidFill>
                      <a:srgbClr val="C4BD97"/>
                    </a:solidFill>
                  </a:tcPr>
                </a:tc>
              </a:tr>
              <a:tr h="229722">
                <a:tc>
                  <a:txBody>
                    <a:bodyPr/>
                    <a:lstStyle/>
                    <a:p>
                      <a:pPr algn="ctr"/>
                      <a:r>
                        <a:rPr lang="en-US" dirty="0" smtClean="0"/>
                        <a:t>0.21</a:t>
                      </a:r>
                      <a:endParaRPr lang="en-US" dirty="0"/>
                    </a:p>
                  </a:txBody>
                  <a:tcPr marL="45720" marR="45720" anchor="ctr">
                    <a:solidFill>
                      <a:srgbClr val="C4BD97"/>
                    </a:solidFill>
                  </a:tcPr>
                </a:tc>
                <a:tc>
                  <a:txBody>
                    <a:bodyPr/>
                    <a:lstStyle/>
                    <a:p>
                      <a:pPr algn="ctr"/>
                      <a:r>
                        <a:rPr lang="en-US" dirty="0" smtClean="0"/>
                        <a:t>12.6</a:t>
                      </a:r>
                      <a:endParaRPr lang="en-US" dirty="0"/>
                    </a:p>
                  </a:txBody>
                  <a:tcPr marL="45720" marR="45720" anchor="ctr">
                    <a:solidFill>
                      <a:srgbClr val="C4BD97"/>
                    </a:solidFill>
                  </a:tcPr>
                </a:tc>
              </a:tr>
              <a:tr h="645086">
                <a:tc>
                  <a:txBody>
                    <a:bodyPr/>
                    <a:lstStyle/>
                    <a:p>
                      <a:pPr algn="ctr"/>
                      <a:r>
                        <a:rPr lang="en-US" dirty="0" smtClean="0"/>
                        <a:t>…</a:t>
                      </a:r>
                      <a:endParaRPr lang="en-US" dirty="0"/>
                    </a:p>
                  </a:txBody>
                  <a:tcPr marL="45720" marR="45720" anchor="ctr">
                    <a:solidFill>
                      <a:srgbClr val="C4BD97"/>
                    </a:solidFill>
                  </a:tcPr>
                </a:tc>
                <a:tc>
                  <a:txBody>
                    <a:bodyPr/>
                    <a:lstStyle/>
                    <a:p>
                      <a:pPr algn="ctr"/>
                      <a:r>
                        <a:rPr lang="en-US" dirty="0" smtClean="0"/>
                        <a:t>…</a:t>
                      </a:r>
                      <a:endParaRPr lang="en-US" dirty="0"/>
                    </a:p>
                  </a:txBody>
                  <a:tcPr marL="45720" marR="45720" anchor="ctr">
                    <a:solidFill>
                      <a:srgbClr val="C4BD97"/>
                    </a:solidFill>
                  </a:tcPr>
                </a:tc>
              </a:tr>
              <a:tr h="229722">
                <a:tc>
                  <a:txBody>
                    <a:bodyPr/>
                    <a:lstStyle/>
                    <a:p>
                      <a:pPr algn="ctr"/>
                      <a:r>
                        <a:rPr lang="en-US" dirty="0" smtClean="0"/>
                        <a:t>93</a:t>
                      </a:r>
                      <a:endParaRPr lang="en-US" dirty="0"/>
                    </a:p>
                  </a:txBody>
                  <a:tcPr marL="45720" marR="45720" anchor="ctr">
                    <a:solidFill>
                      <a:srgbClr val="C4BD97"/>
                    </a:solidFill>
                  </a:tcPr>
                </a:tc>
                <a:tc>
                  <a:txBody>
                    <a:bodyPr/>
                    <a:lstStyle/>
                    <a:p>
                      <a:pPr algn="ctr"/>
                      <a:r>
                        <a:rPr lang="en-US" dirty="0" smtClean="0"/>
                        <a:t>135</a:t>
                      </a:r>
                      <a:endParaRPr lang="en-US" dirty="0"/>
                    </a:p>
                  </a:txBody>
                  <a:tcPr marL="45720" marR="45720" anchor="ctr">
                    <a:solidFill>
                      <a:srgbClr val="C4BD97"/>
                    </a:solidFill>
                  </a:tcPr>
                </a:tc>
              </a:tr>
              <a:tr h="229722">
                <a:tc>
                  <a:txBody>
                    <a:bodyPr/>
                    <a:lstStyle/>
                    <a:p>
                      <a:pPr algn="ctr"/>
                      <a:r>
                        <a:rPr lang="en-US" dirty="0" smtClean="0"/>
                        <a:t>0.2</a:t>
                      </a:r>
                      <a:endParaRPr lang="en-US" dirty="0"/>
                    </a:p>
                  </a:txBody>
                  <a:tcPr marL="45720" marR="45720" anchor="ctr">
                    <a:solidFill>
                      <a:srgbClr val="C4BD97"/>
                    </a:solidFill>
                  </a:tcPr>
                </a:tc>
                <a:tc>
                  <a:txBody>
                    <a:bodyPr/>
                    <a:lstStyle/>
                    <a:p>
                      <a:pPr algn="ctr"/>
                      <a:r>
                        <a:rPr lang="en-US" dirty="0" smtClean="0"/>
                        <a:t>13</a:t>
                      </a:r>
                      <a:endParaRPr lang="en-US" dirty="0"/>
                    </a:p>
                  </a:txBody>
                  <a:tcPr marL="45720" marR="45720" anchor="ctr">
                    <a:solidFill>
                      <a:srgbClr val="C4BD97"/>
                    </a:solidFill>
                  </a:tcPr>
                </a:tc>
              </a:tr>
            </a:tbl>
          </a:graphicData>
        </a:graphic>
      </p:graphicFrame>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graphicFrame>
        <p:nvGraphicFramePr>
          <p:cNvPr id="14" name="Table 13"/>
          <p:cNvGraphicFramePr>
            <a:graphicFrameLocks noGrp="1"/>
          </p:cNvGraphicFramePr>
          <p:nvPr>
            <p:extLst/>
          </p:nvPr>
        </p:nvGraphicFramePr>
        <p:xfrm>
          <a:off x="6389582" y="19617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bg2">
                        <a:lumMod val="50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bg2">
                        <a:lumMod val="50000"/>
                      </a:schemeClr>
                    </a:solidFill>
                  </a:tcPr>
                </a:tc>
              </a:tr>
              <a:tr h="229722">
                <a:tc>
                  <a:txBody>
                    <a:bodyPr/>
                    <a:lstStyle/>
                    <a:p>
                      <a:pPr algn="ctr"/>
                      <a:r>
                        <a:rPr lang="en-US" dirty="0" smtClean="0"/>
                        <a:t>0.12</a:t>
                      </a:r>
                      <a:endParaRPr lang="en-US" dirty="0"/>
                    </a:p>
                  </a:txBody>
                  <a:tcPr marL="45720" marR="45720" anchor="ctr">
                    <a:solidFill>
                      <a:schemeClr val="bg2">
                        <a:lumMod val="50000"/>
                      </a:schemeClr>
                    </a:solidFill>
                  </a:tcPr>
                </a:tc>
                <a:tc>
                  <a:txBody>
                    <a:bodyPr/>
                    <a:lstStyle/>
                    <a:p>
                      <a:pPr algn="ctr"/>
                      <a:r>
                        <a:rPr lang="en-US" dirty="0" smtClean="0"/>
                        <a:t>12</a:t>
                      </a:r>
                      <a:endParaRPr lang="en-US" dirty="0"/>
                    </a:p>
                  </a:txBody>
                  <a:tcPr marL="45720" marR="45720" anchor="ctr">
                    <a:solidFill>
                      <a:schemeClr val="bg2">
                        <a:lumMod val="50000"/>
                      </a:schemeClr>
                    </a:solidFill>
                  </a:tcPr>
                </a:tc>
              </a:tr>
              <a:tr h="645086">
                <a:tc>
                  <a:txBody>
                    <a:bodyPr/>
                    <a:lstStyle/>
                    <a:p>
                      <a:pPr algn="ctr"/>
                      <a:r>
                        <a:rPr lang="en-US" dirty="0" smtClean="0"/>
                        <a:t>…</a:t>
                      </a:r>
                      <a:endParaRPr lang="en-US" dirty="0"/>
                    </a:p>
                  </a:txBody>
                  <a:tcPr marL="45720" marR="45720" anchor="ctr">
                    <a:solidFill>
                      <a:schemeClr val="bg2">
                        <a:lumMod val="50000"/>
                      </a:schemeClr>
                    </a:solidFill>
                  </a:tcPr>
                </a:tc>
                <a:tc>
                  <a:txBody>
                    <a:bodyPr/>
                    <a:lstStyle/>
                    <a:p>
                      <a:pPr algn="ctr"/>
                      <a:r>
                        <a:rPr lang="en-US" dirty="0" smtClean="0"/>
                        <a:t>…</a:t>
                      </a:r>
                      <a:endParaRPr lang="en-US" dirty="0"/>
                    </a:p>
                  </a:txBody>
                  <a:tcPr marL="45720" marR="45720" anchor="ctr">
                    <a:solidFill>
                      <a:schemeClr val="bg2">
                        <a:lumMod val="50000"/>
                      </a:schemeClr>
                    </a:solidFill>
                  </a:tcPr>
                </a:tc>
              </a:tr>
              <a:tr h="229722">
                <a:tc>
                  <a:txBody>
                    <a:bodyPr/>
                    <a:lstStyle/>
                    <a:p>
                      <a:pPr algn="ctr"/>
                      <a:r>
                        <a:rPr lang="en-US" dirty="0" smtClean="0"/>
                        <a:t>19</a:t>
                      </a:r>
                      <a:endParaRPr lang="en-US" dirty="0"/>
                    </a:p>
                  </a:txBody>
                  <a:tcPr marL="45720" marR="45720" anchor="ctr">
                    <a:solidFill>
                      <a:schemeClr val="bg2">
                        <a:lumMod val="50000"/>
                      </a:schemeClr>
                    </a:solidFill>
                  </a:tcPr>
                </a:tc>
                <a:tc>
                  <a:txBody>
                    <a:bodyPr/>
                    <a:lstStyle/>
                    <a:p>
                      <a:pPr algn="ctr"/>
                      <a:r>
                        <a:rPr lang="en-US" dirty="0" smtClean="0"/>
                        <a:t>1435</a:t>
                      </a:r>
                      <a:endParaRPr lang="en-US" dirty="0"/>
                    </a:p>
                  </a:txBody>
                  <a:tcPr marL="45720" marR="45720" anchor="ctr">
                    <a:solidFill>
                      <a:schemeClr val="bg2">
                        <a:lumMod val="50000"/>
                      </a:schemeClr>
                    </a:solidFill>
                  </a:tcPr>
                </a:tc>
              </a:tr>
              <a:tr h="229722">
                <a:tc>
                  <a:txBody>
                    <a:bodyPr/>
                    <a:lstStyle/>
                    <a:p>
                      <a:pPr algn="ctr"/>
                      <a:r>
                        <a:rPr lang="en-US" dirty="0" smtClean="0"/>
                        <a:t>0.2</a:t>
                      </a:r>
                      <a:endParaRPr lang="en-US" dirty="0"/>
                    </a:p>
                  </a:txBody>
                  <a:tcPr marL="45720" marR="45720" anchor="ctr">
                    <a:solidFill>
                      <a:schemeClr val="bg2">
                        <a:lumMod val="50000"/>
                      </a:schemeClr>
                    </a:solidFill>
                  </a:tcPr>
                </a:tc>
                <a:tc>
                  <a:txBody>
                    <a:bodyPr/>
                    <a:lstStyle/>
                    <a:p>
                      <a:pPr algn="ctr"/>
                      <a:r>
                        <a:rPr lang="en-US" dirty="0" smtClean="0"/>
                        <a:t>13</a:t>
                      </a:r>
                      <a:endParaRPr lang="en-US" dirty="0"/>
                    </a:p>
                  </a:txBody>
                  <a:tcPr marL="45720" marR="45720" anchor="ctr">
                    <a:solidFill>
                      <a:schemeClr val="bg2">
                        <a:lumMod val="50000"/>
                      </a:schemeClr>
                    </a:solidFill>
                  </a:tcPr>
                </a:tc>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graphicFrame>
        <p:nvGraphicFramePr>
          <p:cNvPr id="18" name="Table 17"/>
          <p:cNvGraphicFramePr>
            <a:graphicFrameLocks noGrp="1"/>
          </p:cNvGraphicFramePr>
          <p:nvPr>
            <p:extLst/>
          </p:nvPr>
        </p:nvGraphicFramePr>
        <p:xfrm>
          <a:off x="6541982" y="2114143"/>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bg2">
                        <a:lumMod val="25000"/>
                      </a:schemeClr>
                    </a:solidFill>
                  </a:tcPr>
                </a:tc>
                <a:tc>
                  <a:txBody>
                    <a:bodyPr/>
                    <a:lstStyle/>
                    <a:p>
                      <a:pPr algn="ctr"/>
                      <a:r>
                        <a:rPr lang="en-US" dirty="0" smtClean="0"/>
                        <a:t>y</a:t>
                      </a:r>
                      <a:endParaRPr lang="en-US" dirty="0"/>
                    </a:p>
                  </a:txBody>
                  <a:tcPr marL="45720" marR="45720" anchor="ctr">
                    <a:solidFill>
                      <a:schemeClr val="bg2">
                        <a:lumMod val="25000"/>
                      </a:schemeClr>
                    </a:solidFill>
                  </a:tcPr>
                </a:tc>
              </a:tr>
              <a:tr h="229722">
                <a:tc>
                  <a:txBody>
                    <a:bodyPr/>
                    <a:lstStyle/>
                    <a:p>
                      <a:pPr algn="ctr"/>
                      <a:r>
                        <a:rPr lang="en-US" dirty="0" smtClean="0"/>
                        <a:t>0.12</a:t>
                      </a:r>
                      <a:endParaRPr lang="en-US" dirty="0"/>
                    </a:p>
                  </a:txBody>
                  <a:tcPr marL="45720" marR="45720" anchor="ctr">
                    <a:solidFill>
                      <a:schemeClr val="bg2">
                        <a:lumMod val="25000"/>
                      </a:schemeClr>
                    </a:solidFill>
                  </a:tcPr>
                </a:tc>
                <a:tc>
                  <a:txBody>
                    <a:bodyPr/>
                    <a:lstStyle/>
                    <a:p>
                      <a:pPr algn="ctr"/>
                      <a:r>
                        <a:rPr lang="en-US" dirty="0" smtClean="0"/>
                        <a:t>12</a:t>
                      </a:r>
                      <a:endParaRPr lang="en-US" dirty="0"/>
                    </a:p>
                  </a:txBody>
                  <a:tcPr marL="45720" marR="45720" anchor="ctr">
                    <a:solidFill>
                      <a:schemeClr val="bg2">
                        <a:lumMod val="25000"/>
                      </a:schemeClr>
                    </a:solidFill>
                  </a:tcPr>
                </a:tc>
              </a:tr>
              <a:tr h="645086">
                <a:tc>
                  <a:txBody>
                    <a:bodyPr/>
                    <a:lstStyle/>
                    <a:p>
                      <a:pPr algn="ctr"/>
                      <a:r>
                        <a:rPr lang="en-US" dirty="0" smtClean="0"/>
                        <a:t>…</a:t>
                      </a:r>
                      <a:endParaRPr lang="en-US" dirty="0"/>
                    </a:p>
                  </a:txBody>
                  <a:tcPr marL="45720" marR="45720" anchor="ctr">
                    <a:solidFill>
                      <a:schemeClr val="bg2">
                        <a:lumMod val="25000"/>
                      </a:schemeClr>
                    </a:solidFill>
                  </a:tcPr>
                </a:tc>
                <a:tc>
                  <a:txBody>
                    <a:bodyPr/>
                    <a:lstStyle/>
                    <a:p>
                      <a:pPr algn="ctr"/>
                      <a:r>
                        <a:rPr lang="en-US" dirty="0" smtClean="0"/>
                        <a:t>…</a:t>
                      </a:r>
                      <a:endParaRPr lang="en-US" dirty="0"/>
                    </a:p>
                  </a:txBody>
                  <a:tcPr marL="45720" marR="45720" anchor="ctr">
                    <a:solidFill>
                      <a:schemeClr val="bg2">
                        <a:lumMod val="25000"/>
                      </a:schemeClr>
                    </a:solidFill>
                  </a:tcPr>
                </a:tc>
              </a:tr>
              <a:tr h="229722">
                <a:tc>
                  <a:txBody>
                    <a:bodyPr/>
                    <a:lstStyle/>
                    <a:p>
                      <a:pPr algn="ctr"/>
                      <a:r>
                        <a:rPr lang="en-US" dirty="0" smtClean="0"/>
                        <a:t>19</a:t>
                      </a:r>
                      <a:endParaRPr lang="en-US" dirty="0"/>
                    </a:p>
                  </a:txBody>
                  <a:tcPr marL="45720" marR="45720" anchor="ctr">
                    <a:solidFill>
                      <a:schemeClr val="bg2">
                        <a:lumMod val="25000"/>
                      </a:schemeClr>
                    </a:solidFill>
                  </a:tcPr>
                </a:tc>
                <a:tc>
                  <a:txBody>
                    <a:bodyPr/>
                    <a:lstStyle/>
                    <a:p>
                      <a:pPr algn="ctr"/>
                      <a:r>
                        <a:rPr lang="en-US" dirty="0" smtClean="0"/>
                        <a:t>1435</a:t>
                      </a:r>
                      <a:endParaRPr lang="en-US" dirty="0"/>
                    </a:p>
                  </a:txBody>
                  <a:tcPr marL="45720" marR="45720" anchor="ctr">
                    <a:solidFill>
                      <a:schemeClr val="bg2">
                        <a:lumMod val="25000"/>
                      </a:schemeClr>
                    </a:solidFill>
                  </a:tcPr>
                </a:tc>
              </a:tr>
              <a:tr h="229722">
                <a:tc>
                  <a:txBody>
                    <a:bodyPr/>
                    <a:lstStyle/>
                    <a:p>
                      <a:pPr algn="ctr"/>
                      <a:r>
                        <a:rPr lang="en-US" dirty="0" smtClean="0"/>
                        <a:t>0.2</a:t>
                      </a:r>
                      <a:endParaRPr lang="en-US" dirty="0"/>
                    </a:p>
                  </a:txBody>
                  <a:tcPr marL="45720" marR="45720" anchor="ctr">
                    <a:solidFill>
                      <a:schemeClr val="bg2">
                        <a:lumMod val="25000"/>
                      </a:schemeClr>
                    </a:solidFill>
                  </a:tcPr>
                </a:tc>
                <a:tc>
                  <a:txBody>
                    <a:bodyPr/>
                    <a:lstStyle/>
                    <a:p>
                      <a:pPr algn="ctr"/>
                      <a:r>
                        <a:rPr lang="en-US" dirty="0" smtClean="0"/>
                        <a:t>13</a:t>
                      </a:r>
                      <a:endParaRPr lang="en-US" dirty="0"/>
                    </a:p>
                  </a:txBody>
                  <a:tcPr marL="45720" marR="45720" anchor="ctr">
                    <a:solidFill>
                      <a:schemeClr val="bg2">
                        <a:lumMod val="25000"/>
                      </a:schemeClr>
                    </a:solidFill>
                  </a:tcPr>
                </a:tc>
              </a:tr>
            </a:tbl>
          </a:graphicData>
        </a:graphic>
      </p:graphicFrame>
      <p:sp>
        <p:nvSpPr>
          <p:cNvPr id="20" name="Freeform 19"/>
          <p:cNvSpPr/>
          <p:nvPr/>
        </p:nvSpPr>
        <p:spPr>
          <a:xfrm>
            <a:off x="3496520" y="2977137"/>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pPr defTabSz="914400"/>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pPr defTabSz="914400"/>
            <a:r>
              <a:rPr lang="en-US" dirty="0" smtClean="0">
                <a:solidFill>
                  <a:prstClr val="black"/>
                </a:solidFill>
              </a:rPr>
              <a:t>^</a:t>
            </a:r>
          </a:p>
        </p:txBody>
      </p:sp>
      <p:sp>
        <p:nvSpPr>
          <p:cNvPr id="25" name="Rectangle 24"/>
          <p:cNvSpPr/>
          <p:nvPr/>
        </p:nvSpPr>
        <p:spPr>
          <a:xfrm>
            <a:off x="3222190" y="6010411"/>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6" name="Rectangle 25"/>
          <p:cNvSpPr/>
          <p:nvPr/>
        </p:nvSpPr>
        <p:spPr>
          <a:xfrm>
            <a:off x="4586817" y="60104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7" name="Rectangle 26"/>
          <p:cNvSpPr/>
          <p:nvPr/>
        </p:nvSpPr>
        <p:spPr>
          <a:xfrm>
            <a:off x="3461178" y="6010410"/>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8" name="Rectangle 27"/>
          <p:cNvSpPr/>
          <p:nvPr/>
        </p:nvSpPr>
        <p:spPr>
          <a:xfrm>
            <a:off x="4586817" y="5765096"/>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40" name="Freeform 39"/>
          <p:cNvSpPr/>
          <p:nvPr/>
        </p:nvSpPr>
        <p:spPr>
          <a:xfrm>
            <a:off x="3439267" y="3554883"/>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1" name="Freeform 40"/>
          <p:cNvSpPr/>
          <p:nvPr/>
        </p:nvSpPr>
        <p:spPr>
          <a:xfrm>
            <a:off x="4175261" y="3699186"/>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2" name="Freeform 41"/>
          <p:cNvSpPr/>
          <p:nvPr/>
        </p:nvSpPr>
        <p:spPr>
          <a:xfrm>
            <a:off x="3756755" y="3857919"/>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3" name="Freeform 42"/>
          <p:cNvSpPr/>
          <p:nvPr/>
        </p:nvSpPr>
        <p:spPr>
          <a:xfrm>
            <a:off x="4449455" y="3987792"/>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39" name="TextBox 38"/>
          <p:cNvSpPr txBox="1"/>
          <p:nvPr/>
        </p:nvSpPr>
        <p:spPr>
          <a:xfrm>
            <a:off x="3550010" y="4207333"/>
            <a:ext cx="1274644" cy="461665"/>
          </a:xfrm>
          <a:prstGeom prst="rect">
            <a:avLst/>
          </a:prstGeom>
          <a:solidFill>
            <a:schemeClr val="bg1">
              <a:alpha val="59000"/>
            </a:schemeClr>
          </a:solidFill>
        </p:spPr>
        <p:txBody>
          <a:bodyPr wrap="none" rtlCol="0">
            <a:spAutoFit/>
          </a:bodyPr>
          <a:lstStyle/>
          <a:p>
            <a:pPr defTabSz="914400"/>
            <a:r>
              <a:rPr lang="en-US" sz="2400" i="1" dirty="0" smtClean="0">
                <a:solidFill>
                  <a:prstClr val="black"/>
                </a:solidFill>
              </a:rPr>
              <a:t>Estimate</a:t>
            </a:r>
            <a:endParaRPr lang="en-US" sz="2400" i="1" dirty="0">
              <a:solidFill>
                <a:prstClr val="black"/>
              </a:solidFill>
            </a:endParaRPr>
          </a:p>
        </p:txBody>
      </p:sp>
      <p:sp>
        <p:nvSpPr>
          <p:cNvPr id="51" name="Rectangle 50"/>
          <p:cNvSpPr/>
          <p:nvPr/>
        </p:nvSpPr>
        <p:spPr>
          <a:xfrm>
            <a:off x="4341878" y="6010408"/>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2" name="Rectangle 51"/>
          <p:cNvSpPr/>
          <p:nvPr/>
        </p:nvSpPr>
        <p:spPr>
          <a:xfrm>
            <a:off x="4112138" y="5779523"/>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3" name="Rectangle 52"/>
          <p:cNvSpPr/>
          <p:nvPr/>
        </p:nvSpPr>
        <p:spPr>
          <a:xfrm>
            <a:off x="3656871" y="601040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4" name="Rectangle 53"/>
          <p:cNvSpPr/>
          <p:nvPr/>
        </p:nvSpPr>
        <p:spPr>
          <a:xfrm>
            <a:off x="4112138" y="6010411"/>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5" name="Rectangle 54"/>
          <p:cNvSpPr/>
          <p:nvPr/>
        </p:nvSpPr>
        <p:spPr>
          <a:xfrm>
            <a:off x="4112138" y="5505347"/>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6" name="Rectangle 55"/>
          <p:cNvSpPr/>
          <p:nvPr/>
        </p:nvSpPr>
        <p:spPr>
          <a:xfrm>
            <a:off x="4112138" y="5260033"/>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7" name="Rectangle 56"/>
          <p:cNvSpPr/>
          <p:nvPr/>
        </p:nvSpPr>
        <p:spPr>
          <a:xfrm>
            <a:off x="4346919" y="5750664"/>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8" name="Rectangle 57"/>
          <p:cNvSpPr/>
          <p:nvPr/>
        </p:nvSpPr>
        <p:spPr>
          <a:xfrm>
            <a:off x="3857167" y="576509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9" name="Rectangle 58"/>
          <p:cNvSpPr/>
          <p:nvPr/>
        </p:nvSpPr>
        <p:spPr>
          <a:xfrm>
            <a:off x="3857166" y="6010408"/>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0" name="Rectangle 59"/>
          <p:cNvSpPr/>
          <p:nvPr/>
        </p:nvSpPr>
        <p:spPr>
          <a:xfrm>
            <a:off x="4341878" y="5505346"/>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1" name="Rectangle 60"/>
          <p:cNvSpPr/>
          <p:nvPr/>
        </p:nvSpPr>
        <p:spPr>
          <a:xfrm>
            <a:off x="4801982" y="6024835"/>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2" name="Rectangle 61"/>
          <p:cNvSpPr/>
          <p:nvPr/>
        </p:nvSpPr>
        <p:spPr>
          <a:xfrm>
            <a:off x="3857167" y="5505347"/>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3" name="Rectangle 62"/>
          <p:cNvSpPr/>
          <p:nvPr/>
        </p:nvSpPr>
        <p:spPr>
          <a:xfrm>
            <a:off x="3651703" y="5750658"/>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4" name="Rectangle 63"/>
          <p:cNvSpPr/>
          <p:nvPr/>
        </p:nvSpPr>
        <p:spPr>
          <a:xfrm>
            <a:off x="5011665" y="6028447"/>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6" name="Rectangle 65"/>
          <p:cNvSpPr/>
          <p:nvPr/>
        </p:nvSpPr>
        <p:spPr>
          <a:xfrm>
            <a:off x="2630758" y="5999584"/>
            <a:ext cx="115450" cy="24531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7" name="Rectangle 66"/>
          <p:cNvSpPr/>
          <p:nvPr/>
        </p:nvSpPr>
        <p:spPr>
          <a:xfrm>
            <a:off x="4595297" y="5519774"/>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8" name="Rectangle 67"/>
          <p:cNvSpPr/>
          <p:nvPr/>
        </p:nvSpPr>
        <p:spPr>
          <a:xfrm>
            <a:off x="4112138" y="498808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9" name="Freeform 8"/>
          <p:cNvSpPr/>
          <p:nvPr/>
        </p:nvSpPr>
        <p:spPr>
          <a:xfrm>
            <a:off x="1317265" y="476935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21" name="TextBox 20"/>
          <p:cNvSpPr txBox="1"/>
          <p:nvPr/>
        </p:nvSpPr>
        <p:spPr>
          <a:xfrm>
            <a:off x="5505287" y="5278071"/>
            <a:ext cx="2811134" cy="646331"/>
          </a:xfrm>
          <a:prstGeom prst="rect">
            <a:avLst/>
          </a:prstGeom>
          <a:noFill/>
        </p:spPr>
        <p:txBody>
          <a:bodyPr wrap="square" rtlCol="0">
            <a:spAutoFit/>
          </a:bodyPr>
          <a:lstStyle/>
          <a:p>
            <a:pPr defTabSz="914400"/>
            <a:r>
              <a:rPr lang="en-US" dirty="0" smtClean="0">
                <a:solidFill>
                  <a:prstClr val="black"/>
                </a:solidFill>
              </a:rPr>
              <a:t>sampling distribution of </a:t>
            </a:r>
            <a:r>
              <a:rPr lang="en-US" b="1" dirty="0" err="1" smtClean="0">
                <a:solidFill>
                  <a:prstClr val="black"/>
                </a:solidFill>
              </a:rPr>
              <a:t>θ</a:t>
            </a:r>
            <a:r>
              <a:rPr lang="en-US" dirty="0" smtClean="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sp>
        <p:nvSpPr>
          <p:cNvPr id="29" name="TextBox 28"/>
          <p:cNvSpPr txBox="1"/>
          <p:nvPr/>
        </p:nvSpPr>
        <p:spPr>
          <a:xfrm>
            <a:off x="7768033" y="5150442"/>
            <a:ext cx="299631" cy="369332"/>
          </a:xfrm>
          <a:prstGeom prst="rect">
            <a:avLst/>
          </a:prstGeom>
          <a:noFill/>
        </p:spPr>
        <p:txBody>
          <a:bodyPr wrap="none" rtlCol="0">
            <a:spAutoFit/>
          </a:bodyPr>
          <a:lstStyle/>
          <a:p>
            <a:pPr defTabSz="914400"/>
            <a:r>
              <a:rPr lang="en-US" dirty="0" smtClean="0">
                <a:solidFill>
                  <a:prstClr val="black"/>
                </a:solidFill>
              </a:rPr>
              <a:t>^</a:t>
            </a:r>
            <a:endParaRPr lang="en-US" dirty="0">
              <a:solidFill>
                <a:prstClr val="black"/>
              </a:solidFill>
            </a:endParaRPr>
          </a:p>
        </p:txBody>
      </p:sp>
      <p:sp>
        <p:nvSpPr>
          <p:cNvPr id="65" name="Oval 64"/>
          <p:cNvSpPr/>
          <p:nvPr/>
        </p:nvSpPr>
        <p:spPr>
          <a:xfrm>
            <a:off x="644894" y="2031782"/>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θ</a:t>
            </a:r>
            <a:r>
              <a:rPr lang="en-US" sz="2400" kern="0" baseline="-25000" dirty="0" smtClean="0">
                <a:solidFill>
                  <a:srgbClr val="000000"/>
                </a:solidFill>
                <a:sym typeface="Arial"/>
              </a:rPr>
              <a:t>0</a:t>
            </a:r>
            <a:r>
              <a:rPr lang="en-US" sz="2400" i="1" kern="0" dirty="0" smtClean="0">
                <a:solidFill>
                  <a:srgbClr val="000000"/>
                </a:solidFill>
                <a:sym typeface="Arial"/>
              </a:rPr>
              <a:t>x,σ</a:t>
            </a:r>
            <a:r>
              <a:rPr lang="en-US" sz="2400" i="1" kern="0" baseline="30000" dirty="0" smtClean="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sp>
        <p:nvSpPr>
          <p:cNvPr id="69" name="Title 1"/>
          <p:cNvSpPr>
            <a:spLocks noGrp="1"/>
          </p:cNvSpPr>
          <p:nvPr>
            <p:ph type="title"/>
          </p:nvPr>
        </p:nvSpPr>
        <p:spPr>
          <a:xfrm>
            <a:off x="0" y="0"/>
            <a:ext cx="4746746" cy="1143000"/>
          </a:xfrm>
        </p:spPr>
        <p:txBody>
          <a:bodyPr>
            <a:normAutofit fontScale="90000"/>
          </a:bodyPr>
          <a:lstStyle/>
          <a:p>
            <a:r>
              <a:rPr lang="en-US" sz="4000" dirty="0" smtClean="0"/>
              <a:t>Theoretical hypothesis testing</a:t>
            </a:r>
            <a:endParaRPr lang="en-US" sz="4000" dirty="0"/>
          </a:p>
        </p:txBody>
      </p:sp>
    </p:spTree>
    <p:extLst>
      <p:ext uri="{BB962C8B-B14F-4D97-AF65-F5344CB8AC3E}">
        <p14:creationId xmlns:p14="http://schemas.microsoft.com/office/powerpoint/2010/main" val="1908416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0819" y="436819"/>
            <a:ext cx="1381126" cy="1778318"/>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5" name="Rectangle 34"/>
          <p:cNvSpPr/>
          <p:nvPr/>
        </p:nvSpPr>
        <p:spPr>
          <a:xfrm>
            <a:off x="5013219" y="589219"/>
            <a:ext cx="1381126" cy="1778318"/>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6" name="Rectangle 35"/>
          <p:cNvSpPr/>
          <p:nvPr/>
        </p:nvSpPr>
        <p:spPr>
          <a:xfrm>
            <a:off x="5165619" y="741619"/>
            <a:ext cx="1381126" cy="1778318"/>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7" name="Rectangle 36"/>
          <p:cNvSpPr/>
          <p:nvPr/>
        </p:nvSpPr>
        <p:spPr>
          <a:xfrm>
            <a:off x="5318019" y="894019"/>
            <a:ext cx="1381126" cy="1778318"/>
          </a:xfrm>
          <a:prstGeom prst="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38" name="Rectangle 37"/>
          <p:cNvSpPr/>
          <p:nvPr/>
        </p:nvSpPr>
        <p:spPr>
          <a:xfrm>
            <a:off x="5470419" y="1046419"/>
            <a:ext cx="1381126" cy="1778318"/>
          </a:xfrm>
          <a:prstGeom prst="rect">
            <a:avLst/>
          </a:prstGeom>
          <a:solidFill>
            <a:schemeClr val="l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44" name="Rectangle 43"/>
          <p:cNvSpPr/>
          <p:nvPr/>
        </p:nvSpPr>
        <p:spPr>
          <a:xfrm>
            <a:off x="5622819" y="1198819"/>
            <a:ext cx="1381126" cy="1778318"/>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sp>
        <p:nvSpPr>
          <p:cNvPr id="7" name="TextBox 6"/>
          <p:cNvSpPr txBox="1"/>
          <p:nvPr/>
        </p:nvSpPr>
        <p:spPr>
          <a:xfrm>
            <a:off x="7361768" y="1155212"/>
            <a:ext cx="1082017" cy="1477328"/>
          </a:xfrm>
          <a:prstGeom prst="rect">
            <a:avLst/>
          </a:prstGeom>
          <a:noFill/>
        </p:spPr>
        <p:txBody>
          <a:bodyPr wrap="square" rtlCol="0">
            <a:spAutoFit/>
          </a:bodyPr>
          <a:lstStyle/>
          <a:p>
            <a:pPr defTabSz="914400"/>
            <a:r>
              <a:rPr lang="en-US" b="1" dirty="0">
                <a:solidFill>
                  <a:prstClr val="black"/>
                </a:solidFill>
              </a:rPr>
              <a:t>r</a:t>
            </a:r>
            <a:r>
              <a:rPr lang="en-US" b="1" dirty="0" smtClean="0">
                <a:solidFill>
                  <a:prstClr val="black"/>
                </a:solidFill>
              </a:rPr>
              <a:t>eal</a:t>
            </a:r>
          </a:p>
          <a:p>
            <a:pPr defTabSz="914400"/>
            <a:r>
              <a:rPr lang="en-US" b="1" dirty="0">
                <a:solidFill>
                  <a:prstClr val="black"/>
                </a:solidFill>
              </a:rPr>
              <a:t>d</a:t>
            </a:r>
            <a:r>
              <a:rPr lang="en-US" b="1" dirty="0" smtClean="0">
                <a:solidFill>
                  <a:prstClr val="black"/>
                </a:solidFill>
              </a:rPr>
              <a:t>ata from same database</a:t>
            </a:r>
            <a:endParaRPr lang="en-US" b="1" i="1" dirty="0">
              <a:solidFill>
                <a:prstClr val="black"/>
              </a:solidFill>
            </a:endParaRPr>
          </a:p>
        </p:txBody>
      </p:sp>
      <p:sp>
        <p:nvSpPr>
          <p:cNvPr id="8" name="Freeform 7"/>
          <p:cNvSpPr/>
          <p:nvPr/>
        </p:nvSpPr>
        <p:spPr>
          <a:xfrm>
            <a:off x="2991290" y="1462696"/>
            <a:ext cx="3452602" cy="499047"/>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sp>
        <p:nvSpPr>
          <p:cNvPr id="13" name="Freeform 12"/>
          <p:cNvSpPr/>
          <p:nvPr/>
        </p:nvSpPr>
        <p:spPr>
          <a:xfrm>
            <a:off x="3496520" y="1961743"/>
            <a:ext cx="3062248" cy="426610"/>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graphicFrame>
        <p:nvGraphicFramePr>
          <p:cNvPr id="14" name="Table 13"/>
          <p:cNvGraphicFramePr>
            <a:graphicFrameLocks noGrp="1"/>
          </p:cNvGraphicFramePr>
          <p:nvPr>
            <p:extLst/>
          </p:nvPr>
        </p:nvGraphicFramePr>
        <p:xfrm>
          <a:off x="5790521" y="1374092"/>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err="1" smtClean="0"/>
                        <a:t>x</a:t>
                      </a:r>
                      <a:r>
                        <a:rPr lang="en-US" baseline="-25000" dirty="0" err="1" smtClean="0"/>
                        <a:t>s</a:t>
                      </a:r>
                      <a:endParaRPr lang="en-US" dirty="0"/>
                    </a:p>
                  </a:txBody>
                  <a:tcPr marL="45720" marR="45720" anchor="ctr">
                    <a:solidFill>
                      <a:schemeClr val="accent2">
                        <a:lumMod val="75000"/>
                      </a:schemeClr>
                    </a:solidFill>
                  </a:tcPr>
                </a:tc>
                <a:tc>
                  <a:txBody>
                    <a:bodyPr/>
                    <a:lstStyle/>
                    <a:p>
                      <a:pPr algn="ctr"/>
                      <a:r>
                        <a:rPr lang="en-US" dirty="0" err="1" smtClean="0"/>
                        <a:t>y</a:t>
                      </a:r>
                      <a:r>
                        <a:rPr lang="en-US" baseline="-25000" dirty="0" err="1" smtClean="0"/>
                        <a:t>s</a:t>
                      </a:r>
                      <a:endParaRPr lang="en-US" dirty="0"/>
                    </a:p>
                  </a:txBody>
                  <a:tcPr marL="45720" marR="45720" anchor="ctr">
                    <a:solidFill>
                      <a:schemeClr val="accent2">
                        <a:lumMod val="75000"/>
                      </a:schemeClr>
                    </a:solidFill>
                  </a:tcPr>
                </a:tc>
              </a:tr>
              <a:tr h="229722">
                <a:tc>
                  <a:txBody>
                    <a:bodyPr/>
                    <a:lstStyle/>
                    <a:p>
                      <a:pPr algn="ctr"/>
                      <a:r>
                        <a:rPr lang="en-US" dirty="0" smtClean="0"/>
                        <a:t>0.12</a:t>
                      </a:r>
                      <a:endParaRPr lang="en-US" dirty="0"/>
                    </a:p>
                  </a:txBody>
                  <a:tcPr marL="45720" marR="45720" anchor="ctr">
                    <a:solidFill>
                      <a:schemeClr val="accent2">
                        <a:lumMod val="75000"/>
                      </a:schemeClr>
                    </a:solidFill>
                  </a:tcPr>
                </a:tc>
                <a:tc>
                  <a:txBody>
                    <a:bodyPr/>
                    <a:lstStyle/>
                    <a:p>
                      <a:pPr algn="ctr"/>
                      <a:r>
                        <a:rPr lang="en-US" dirty="0" smtClean="0"/>
                        <a:t>12</a:t>
                      </a:r>
                      <a:endParaRPr lang="en-US" dirty="0"/>
                    </a:p>
                  </a:txBody>
                  <a:tcPr marL="45720" marR="45720" anchor="ctr">
                    <a:solidFill>
                      <a:schemeClr val="accent2">
                        <a:lumMod val="75000"/>
                      </a:schemeClr>
                    </a:solidFill>
                  </a:tcPr>
                </a:tc>
              </a:tr>
              <a:tr h="645086">
                <a:tc>
                  <a:txBody>
                    <a:bodyPr/>
                    <a:lstStyle/>
                    <a:p>
                      <a:pPr algn="ctr"/>
                      <a:r>
                        <a:rPr lang="en-US" dirty="0" smtClean="0"/>
                        <a:t>…</a:t>
                      </a:r>
                      <a:endParaRPr lang="en-US" dirty="0"/>
                    </a:p>
                  </a:txBody>
                  <a:tcPr marL="45720" marR="45720" anchor="ctr">
                    <a:solidFill>
                      <a:schemeClr val="accent2">
                        <a:lumMod val="75000"/>
                      </a:schemeClr>
                    </a:solidFill>
                  </a:tcPr>
                </a:tc>
                <a:tc>
                  <a:txBody>
                    <a:bodyPr/>
                    <a:lstStyle/>
                    <a:p>
                      <a:pPr algn="ctr"/>
                      <a:r>
                        <a:rPr lang="en-US" dirty="0" smtClean="0"/>
                        <a:t>…</a:t>
                      </a:r>
                      <a:endParaRPr lang="en-US" dirty="0"/>
                    </a:p>
                  </a:txBody>
                  <a:tcPr marL="45720" marR="45720" anchor="ctr">
                    <a:solidFill>
                      <a:schemeClr val="accent2">
                        <a:lumMod val="75000"/>
                      </a:schemeClr>
                    </a:solidFill>
                  </a:tcPr>
                </a:tc>
              </a:tr>
              <a:tr h="229722">
                <a:tc>
                  <a:txBody>
                    <a:bodyPr/>
                    <a:lstStyle/>
                    <a:p>
                      <a:pPr algn="ctr"/>
                      <a:r>
                        <a:rPr lang="en-US" dirty="0" smtClean="0"/>
                        <a:t>19</a:t>
                      </a:r>
                      <a:endParaRPr lang="en-US" dirty="0"/>
                    </a:p>
                  </a:txBody>
                  <a:tcPr marL="45720" marR="45720" anchor="ctr">
                    <a:solidFill>
                      <a:schemeClr val="accent2">
                        <a:lumMod val="75000"/>
                      </a:schemeClr>
                    </a:solidFill>
                  </a:tcPr>
                </a:tc>
                <a:tc>
                  <a:txBody>
                    <a:bodyPr/>
                    <a:lstStyle/>
                    <a:p>
                      <a:pPr algn="ctr"/>
                      <a:r>
                        <a:rPr lang="en-US" dirty="0" smtClean="0"/>
                        <a:t>1435</a:t>
                      </a:r>
                      <a:endParaRPr lang="en-US" dirty="0"/>
                    </a:p>
                  </a:txBody>
                  <a:tcPr marL="45720" marR="45720" anchor="ctr">
                    <a:solidFill>
                      <a:schemeClr val="accent2">
                        <a:lumMod val="75000"/>
                      </a:schemeClr>
                    </a:solidFill>
                  </a:tcPr>
                </a:tc>
              </a:tr>
              <a:tr h="229722">
                <a:tc>
                  <a:txBody>
                    <a:bodyPr/>
                    <a:lstStyle/>
                    <a:p>
                      <a:pPr algn="ctr"/>
                      <a:r>
                        <a:rPr lang="en-US" dirty="0" smtClean="0"/>
                        <a:t>0.2</a:t>
                      </a:r>
                      <a:endParaRPr lang="en-US" dirty="0"/>
                    </a:p>
                  </a:txBody>
                  <a:tcPr marL="45720" marR="45720" anchor="ctr">
                    <a:solidFill>
                      <a:schemeClr val="accent2">
                        <a:lumMod val="75000"/>
                      </a:schemeClr>
                    </a:solidFill>
                  </a:tcPr>
                </a:tc>
                <a:tc>
                  <a:txBody>
                    <a:bodyPr/>
                    <a:lstStyle/>
                    <a:p>
                      <a:pPr algn="ctr"/>
                      <a:r>
                        <a:rPr lang="en-US" dirty="0" smtClean="0"/>
                        <a:t>13</a:t>
                      </a:r>
                      <a:endParaRPr lang="en-US" dirty="0"/>
                    </a:p>
                  </a:txBody>
                  <a:tcPr marL="45720" marR="45720" anchor="ctr">
                    <a:solidFill>
                      <a:schemeClr val="accent2">
                        <a:lumMod val="75000"/>
                      </a:schemeClr>
                    </a:solidFill>
                  </a:tcPr>
                </a:tc>
              </a:tr>
            </a:tbl>
          </a:graphicData>
        </a:graphic>
      </p:graphicFrame>
      <p:sp>
        <p:nvSpPr>
          <p:cNvPr id="16" name="Freeform 15"/>
          <p:cNvSpPr/>
          <p:nvPr/>
        </p:nvSpPr>
        <p:spPr>
          <a:xfrm>
            <a:off x="3496520" y="2531505"/>
            <a:ext cx="3275757" cy="489734"/>
          </a:xfrm>
          <a:custGeom>
            <a:avLst/>
            <a:gdLst>
              <a:gd name="connsiteX0" fmla="*/ 0 w 2635250"/>
              <a:gd name="connsiteY0" fmla="*/ 604200 h 604200"/>
              <a:gd name="connsiteX1" fmla="*/ 1222375 w 2635250"/>
              <a:gd name="connsiteY1" fmla="*/ 950 h 604200"/>
              <a:gd name="connsiteX2" fmla="*/ 2635250 w 2635250"/>
              <a:gd name="connsiteY2" fmla="*/ 493075 h 604200"/>
            </a:gdLst>
            <a:ahLst/>
            <a:cxnLst>
              <a:cxn ang="0">
                <a:pos x="connsiteX0" y="connsiteY0"/>
              </a:cxn>
              <a:cxn ang="0">
                <a:pos x="connsiteX1" y="connsiteY1"/>
              </a:cxn>
              <a:cxn ang="0">
                <a:pos x="connsiteX2" y="connsiteY2"/>
              </a:cxn>
            </a:cxnLst>
            <a:rect l="l" t="t" r="r" b="b"/>
            <a:pathLst>
              <a:path w="2635250" h="604200">
                <a:moveTo>
                  <a:pt x="0" y="604200"/>
                </a:moveTo>
                <a:cubicBezTo>
                  <a:pt x="391583" y="311835"/>
                  <a:pt x="783167" y="19471"/>
                  <a:pt x="1222375" y="950"/>
                </a:cubicBezTo>
                <a:cubicBezTo>
                  <a:pt x="1661583" y="-17571"/>
                  <a:pt x="2148416" y="237752"/>
                  <a:pt x="2635250" y="493075"/>
                </a:cubicBezTo>
              </a:path>
            </a:pathLst>
          </a:custGeom>
          <a:ln>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defTabSz="914400"/>
            <a:endParaRPr lang="en-US">
              <a:solidFill>
                <a:prstClr val="black"/>
              </a:solidFill>
            </a:endParaRPr>
          </a:p>
        </p:txBody>
      </p:sp>
      <p:graphicFrame>
        <p:nvGraphicFramePr>
          <p:cNvPr id="18" name="Table 17"/>
          <p:cNvGraphicFramePr>
            <a:graphicFrameLocks noGrp="1"/>
          </p:cNvGraphicFramePr>
          <p:nvPr>
            <p:extLst/>
          </p:nvPr>
        </p:nvGraphicFramePr>
        <p:xfrm>
          <a:off x="5942921" y="1526492"/>
          <a:ext cx="1381126" cy="1833806"/>
        </p:xfrm>
        <a:graphic>
          <a:graphicData uri="http://schemas.openxmlformats.org/drawingml/2006/table">
            <a:tbl>
              <a:tblPr firstRow="1" bandRow="1">
                <a:tableStyleId>{5940675A-B579-460E-94D1-54222C63F5DA}</a:tableStyleId>
              </a:tblPr>
              <a:tblGrid>
                <a:gridCol w="690563"/>
                <a:gridCol w="690563"/>
              </a:tblGrid>
              <a:tr h="229722">
                <a:tc>
                  <a:txBody>
                    <a:bodyPr/>
                    <a:lstStyle/>
                    <a:p>
                      <a:pPr algn="ctr"/>
                      <a:r>
                        <a:rPr lang="en-US" dirty="0" smtClean="0"/>
                        <a:t>x</a:t>
                      </a:r>
                      <a:endParaRPr lang="en-US" dirty="0"/>
                    </a:p>
                  </a:txBody>
                  <a:tcPr marL="45720" marR="45720" anchor="ctr">
                    <a:solidFill>
                      <a:schemeClr val="accent5"/>
                    </a:solidFill>
                  </a:tcPr>
                </a:tc>
                <a:tc>
                  <a:txBody>
                    <a:bodyPr/>
                    <a:lstStyle/>
                    <a:p>
                      <a:pPr algn="ctr"/>
                      <a:r>
                        <a:rPr lang="en-US" dirty="0" smtClean="0"/>
                        <a:t>y</a:t>
                      </a:r>
                      <a:endParaRPr lang="en-US" dirty="0"/>
                    </a:p>
                  </a:txBody>
                  <a:tcPr marL="45720" marR="45720" anchor="ctr">
                    <a:solidFill>
                      <a:schemeClr val="accent5"/>
                    </a:solidFill>
                  </a:tcPr>
                </a:tc>
              </a:tr>
              <a:tr h="229722">
                <a:tc>
                  <a:txBody>
                    <a:bodyPr/>
                    <a:lstStyle/>
                    <a:p>
                      <a:pPr algn="ctr"/>
                      <a:r>
                        <a:rPr lang="en-US" dirty="0" smtClean="0"/>
                        <a:t>0.12</a:t>
                      </a:r>
                      <a:endParaRPr lang="en-US" dirty="0"/>
                    </a:p>
                  </a:txBody>
                  <a:tcPr marL="45720" marR="45720" anchor="ctr">
                    <a:solidFill>
                      <a:schemeClr val="accent5"/>
                    </a:solidFill>
                  </a:tcPr>
                </a:tc>
                <a:tc>
                  <a:txBody>
                    <a:bodyPr/>
                    <a:lstStyle/>
                    <a:p>
                      <a:pPr algn="ctr"/>
                      <a:r>
                        <a:rPr lang="en-US" dirty="0" smtClean="0"/>
                        <a:t>12</a:t>
                      </a:r>
                      <a:endParaRPr lang="en-US" dirty="0"/>
                    </a:p>
                  </a:txBody>
                  <a:tcPr marL="45720" marR="45720" anchor="ctr">
                    <a:solidFill>
                      <a:schemeClr val="accent5"/>
                    </a:solidFill>
                  </a:tcPr>
                </a:tc>
              </a:tr>
              <a:tr h="645086">
                <a:tc>
                  <a:txBody>
                    <a:bodyPr/>
                    <a:lstStyle/>
                    <a:p>
                      <a:pPr algn="ctr"/>
                      <a:r>
                        <a:rPr lang="en-US" dirty="0" smtClean="0"/>
                        <a:t>…</a:t>
                      </a:r>
                      <a:endParaRPr lang="en-US" dirty="0"/>
                    </a:p>
                  </a:txBody>
                  <a:tcPr marL="45720" marR="45720" anchor="ctr">
                    <a:solidFill>
                      <a:schemeClr val="accent5"/>
                    </a:solidFill>
                  </a:tcPr>
                </a:tc>
                <a:tc>
                  <a:txBody>
                    <a:bodyPr/>
                    <a:lstStyle/>
                    <a:p>
                      <a:pPr algn="ctr"/>
                      <a:r>
                        <a:rPr lang="en-US" dirty="0" smtClean="0"/>
                        <a:t>…</a:t>
                      </a:r>
                      <a:endParaRPr lang="en-US" dirty="0"/>
                    </a:p>
                  </a:txBody>
                  <a:tcPr marL="45720" marR="45720" anchor="ctr">
                    <a:solidFill>
                      <a:schemeClr val="accent5"/>
                    </a:solidFill>
                  </a:tcPr>
                </a:tc>
              </a:tr>
              <a:tr h="229722">
                <a:tc>
                  <a:txBody>
                    <a:bodyPr/>
                    <a:lstStyle/>
                    <a:p>
                      <a:pPr algn="ctr"/>
                      <a:r>
                        <a:rPr lang="en-US" dirty="0" smtClean="0"/>
                        <a:t>19</a:t>
                      </a:r>
                      <a:endParaRPr lang="en-US" dirty="0"/>
                    </a:p>
                  </a:txBody>
                  <a:tcPr marL="45720" marR="45720" anchor="ctr">
                    <a:solidFill>
                      <a:schemeClr val="accent5"/>
                    </a:solidFill>
                  </a:tcPr>
                </a:tc>
                <a:tc>
                  <a:txBody>
                    <a:bodyPr/>
                    <a:lstStyle/>
                    <a:p>
                      <a:pPr algn="ctr"/>
                      <a:r>
                        <a:rPr lang="en-US" dirty="0" smtClean="0"/>
                        <a:t>1435</a:t>
                      </a:r>
                      <a:endParaRPr lang="en-US" dirty="0"/>
                    </a:p>
                  </a:txBody>
                  <a:tcPr marL="45720" marR="45720" anchor="ctr">
                    <a:solidFill>
                      <a:schemeClr val="accent5"/>
                    </a:solidFill>
                  </a:tcPr>
                </a:tc>
              </a:tr>
              <a:tr h="229722">
                <a:tc>
                  <a:txBody>
                    <a:bodyPr/>
                    <a:lstStyle/>
                    <a:p>
                      <a:pPr algn="ctr"/>
                      <a:r>
                        <a:rPr lang="en-US" dirty="0" smtClean="0"/>
                        <a:t>0.2</a:t>
                      </a:r>
                      <a:endParaRPr lang="en-US" dirty="0"/>
                    </a:p>
                  </a:txBody>
                  <a:tcPr marL="45720" marR="45720" anchor="ctr">
                    <a:solidFill>
                      <a:schemeClr val="accent5"/>
                    </a:solidFill>
                  </a:tcPr>
                </a:tc>
                <a:tc>
                  <a:txBody>
                    <a:bodyPr/>
                    <a:lstStyle/>
                    <a:p>
                      <a:pPr algn="ctr"/>
                      <a:r>
                        <a:rPr lang="en-US" dirty="0" smtClean="0"/>
                        <a:t>13</a:t>
                      </a:r>
                      <a:endParaRPr lang="en-US" dirty="0"/>
                    </a:p>
                  </a:txBody>
                  <a:tcPr marL="45720" marR="45720" anchor="ctr">
                    <a:solidFill>
                      <a:schemeClr val="accent5"/>
                    </a:solidFill>
                  </a:tcPr>
                </a:tc>
              </a:tr>
            </a:tbl>
          </a:graphicData>
        </a:graphic>
      </p:graphicFrame>
      <p:cxnSp>
        <p:nvCxnSpPr>
          <p:cNvPr id="22" name="Straight Arrow Connector 21"/>
          <p:cNvCxnSpPr/>
          <p:nvPr/>
        </p:nvCxnSpPr>
        <p:spPr>
          <a:xfrm>
            <a:off x="1961270" y="6298176"/>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4911043" y="6380173"/>
            <a:ext cx="375424" cy="523220"/>
          </a:xfrm>
          <a:prstGeom prst="rect">
            <a:avLst/>
          </a:prstGeom>
          <a:noFill/>
        </p:spPr>
        <p:txBody>
          <a:bodyPr wrap="none" rtlCol="0">
            <a:spAutoFit/>
          </a:bodyPr>
          <a:lstStyle/>
          <a:p>
            <a:pPr defTabSz="914400"/>
            <a:r>
              <a:rPr lang="en-US" sz="2800" dirty="0" err="1" smtClean="0">
                <a:solidFill>
                  <a:prstClr val="black"/>
                </a:solidFill>
              </a:rPr>
              <a:t>θ</a:t>
            </a:r>
            <a:endParaRPr lang="en-US" sz="2800" dirty="0">
              <a:solidFill>
                <a:prstClr val="black"/>
              </a:solidFill>
            </a:endParaRPr>
          </a:p>
        </p:txBody>
      </p:sp>
      <p:sp>
        <p:nvSpPr>
          <p:cNvPr id="24" name="TextBox 23"/>
          <p:cNvSpPr txBox="1"/>
          <p:nvPr/>
        </p:nvSpPr>
        <p:spPr>
          <a:xfrm>
            <a:off x="4939905" y="6282763"/>
            <a:ext cx="299631" cy="369332"/>
          </a:xfrm>
          <a:prstGeom prst="rect">
            <a:avLst/>
          </a:prstGeom>
          <a:noFill/>
        </p:spPr>
        <p:txBody>
          <a:bodyPr wrap="none" rtlCol="0">
            <a:spAutoFit/>
          </a:bodyPr>
          <a:lstStyle/>
          <a:p>
            <a:pPr defTabSz="914400"/>
            <a:r>
              <a:rPr lang="en-US" dirty="0" smtClean="0">
                <a:solidFill>
                  <a:prstClr val="black"/>
                </a:solidFill>
              </a:rPr>
              <a:t>^</a:t>
            </a:r>
          </a:p>
        </p:txBody>
      </p:sp>
      <p:sp>
        <p:nvSpPr>
          <p:cNvPr id="25" name="Rectangle 24"/>
          <p:cNvSpPr/>
          <p:nvPr/>
        </p:nvSpPr>
        <p:spPr>
          <a:xfrm>
            <a:off x="3222190" y="6010411"/>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6" name="Rectangle 25"/>
          <p:cNvSpPr/>
          <p:nvPr/>
        </p:nvSpPr>
        <p:spPr>
          <a:xfrm>
            <a:off x="4586817" y="6010410"/>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7" name="Rectangle 26"/>
          <p:cNvSpPr/>
          <p:nvPr/>
        </p:nvSpPr>
        <p:spPr>
          <a:xfrm>
            <a:off x="3461178" y="6010410"/>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28" name="Rectangle 27"/>
          <p:cNvSpPr/>
          <p:nvPr/>
        </p:nvSpPr>
        <p:spPr>
          <a:xfrm>
            <a:off x="4586817" y="5765096"/>
            <a:ext cx="115450" cy="245314"/>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40" name="Freeform 39"/>
          <p:cNvSpPr/>
          <p:nvPr/>
        </p:nvSpPr>
        <p:spPr>
          <a:xfrm>
            <a:off x="3439267" y="3554883"/>
            <a:ext cx="1847200" cy="1471890"/>
          </a:xfrm>
          <a:custGeom>
            <a:avLst/>
            <a:gdLst>
              <a:gd name="connsiteX0" fmla="*/ 1847200 w 1847200"/>
              <a:gd name="connsiteY0" fmla="*/ 0 h 1471890"/>
              <a:gd name="connsiteX1" fmla="*/ 591681 w 1847200"/>
              <a:gd name="connsiteY1" fmla="*/ 14430 h 1471890"/>
              <a:gd name="connsiteX2" fmla="*/ 606113 w 1847200"/>
              <a:gd name="connsiteY2" fmla="*/ 966830 h 1471890"/>
              <a:gd name="connsiteX3" fmla="*/ 0 w 1847200"/>
              <a:gd name="connsiteY3" fmla="*/ 952399 h 1471890"/>
              <a:gd name="connsiteX4" fmla="*/ 0 w 1847200"/>
              <a:gd name="connsiteY4" fmla="*/ 1471890 h 147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200" h="1471890">
                <a:moveTo>
                  <a:pt x="1847200" y="0"/>
                </a:moveTo>
                <a:lnTo>
                  <a:pt x="591681" y="14430"/>
                </a:lnTo>
                <a:lnTo>
                  <a:pt x="606113" y="966830"/>
                </a:lnTo>
                <a:lnTo>
                  <a:pt x="0" y="952399"/>
                </a:lnTo>
                <a:lnTo>
                  <a:pt x="0" y="1471890"/>
                </a:lnTo>
              </a:path>
            </a:pathLst>
          </a:custGeom>
          <a:ln>
            <a:solidFill>
              <a:schemeClr val="bg2">
                <a:lumMod val="9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1" name="Freeform 40"/>
          <p:cNvSpPr/>
          <p:nvPr/>
        </p:nvSpPr>
        <p:spPr>
          <a:xfrm>
            <a:off x="4175261" y="3699186"/>
            <a:ext cx="1298812" cy="1284296"/>
          </a:xfrm>
          <a:custGeom>
            <a:avLst/>
            <a:gdLst>
              <a:gd name="connsiteX0" fmla="*/ 1298812 w 1298812"/>
              <a:gd name="connsiteY0" fmla="*/ 14430 h 1284296"/>
              <a:gd name="connsiteX1" fmla="*/ 0 w 1298812"/>
              <a:gd name="connsiteY1" fmla="*/ 0 h 1284296"/>
              <a:gd name="connsiteX2" fmla="*/ 0 w 1298812"/>
              <a:gd name="connsiteY2" fmla="*/ 808096 h 1284296"/>
              <a:gd name="connsiteX3" fmla="*/ 721562 w 1298812"/>
              <a:gd name="connsiteY3" fmla="*/ 822527 h 1284296"/>
              <a:gd name="connsiteX4" fmla="*/ 721562 w 1298812"/>
              <a:gd name="connsiteY4" fmla="*/ 1139993 h 1284296"/>
              <a:gd name="connsiteX5" fmla="*/ 721562 w 1298812"/>
              <a:gd name="connsiteY5" fmla="*/ 1284296 h 12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12" h="1284296">
                <a:moveTo>
                  <a:pt x="1298812" y="14430"/>
                </a:moveTo>
                <a:lnTo>
                  <a:pt x="0" y="0"/>
                </a:lnTo>
                <a:lnTo>
                  <a:pt x="0" y="808096"/>
                </a:lnTo>
                <a:lnTo>
                  <a:pt x="721562" y="822527"/>
                </a:lnTo>
                <a:lnTo>
                  <a:pt x="721562" y="1139993"/>
                </a:lnTo>
                <a:lnTo>
                  <a:pt x="721562" y="1284296"/>
                </a:lnTo>
              </a:path>
            </a:pathLst>
          </a:custGeom>
          <a:ln>
            <a:solidFill>
              <a:schemeClr val="bg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2" name="Freeform 41"/>
          <p:cNvSpPr/>
          <p:nvPr/>
        </p:nvSpPr>
        <p:spPr>
          <a:xfrm>
            <a:off x="3756755" y="3857919"/>
            <a:ext cx="1847199" cy="1139994"/>
          </a:xfrm>
          <a:custGeom>
            <a:avLst/>
            <a:gdLst>
              <a:gd name="connsiteX0" fmla="*/ 1847199 w 1847199"/>
              <a:gd name="connsiteY0" fmla="*/ 0 h 1139994"/>
              <a:gd name="connsiteX1" fmla="*/ 548387 w 1847199"/>
              <a:gd name="connsiteY1" fmla="*/ 14430 h 1139994"/>
              <a:gd name="connsiteX2" fmla="*/ 562818 w 1847199"/>
              <a:gd name="connsiteY2" fmla="*/ 750376 h 1139994"/>
              <a:gd name="connsiteX3" fmla="*/ 14431 w 1847199"/>
              <a:gd name="connsiteY3" fmla="*/ 735945 h 1139994"/>
              <a:gd name="connsiteX4" fmla="*/ 0 w 1847199"/>
              <a:gd name="connsiteY4" fmla="*/ 1139994 h 113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199" h="1139994">
                <a:moveTo>
                  <a:pt x="1847199" y="0"/>
                </a:moveTo>
                <a:lnTo>
                  <a:pt x="548387" y="14430"/>
                </a:lnTo>
                <a:lnTo>
                  <a:pt x="562818" y="750376"/>
                </a:lnTo>
                <a:lnTo>
                  <a:pt x="14431" y="735945"/>
                </a:lnTo>
                <a:lnTo>
                  <a:pt x="0" y="1139994"/>
                </a:lnTo>
              </a:path>
            </a:pathLst>
          </a:custGeom>
          <a:ln>
            <a:solidFill>
              <a:schemeClr val="bg2">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43" name="Freeform 42"/>
          <p:cNvSpPr/>
          <p:nvPr/>
        </p:nvSpPr>
        <p:spPr>
          <a:xfrm>
            <a:off x="4449455" y="3987792"/>
            <a:ext cx="1327674" cy="952399"/>
          </a:xfrm>
          <a:custGeom>
            <a:avLst/>
            <a:gdLst>
              <a:gd name="connsiteX0" fmla="*/ 1327674 w 1327674"/>
              <a:gd name="connsiteY0" fmla="*/ 0 h 952399"/>
              <a:gd name="connsiteX1" fmla="*/ 0 w 1327674"/>
              <a:gd name="connsiteY1" fmla="*/ 0 h 952399"/>
              <a:gd name="connsiteX2" fmla="*/ 0 w 1327674"/>
              <a:gd name="connsiteY2" fmla="*/ 634933 h 952399"/>
              <a:gd name="connsiteX3" fmla="*/ 389643 w 1327674"/>
              <a:gd name="connsiteY3" fmla="*/ 634933 h 952399"/>
              <a:gd name="connsiteX4" fmla="*/ 389643 w 1327674"/>
              <a:gd name="connsiteY4" fmla="*/ 952399 h 95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674" h="952399">
                <a:moveTo>
                  <a:pt x="1327674" y="0"/>
                </a:moveTo>
                <a:lnTo>
                  <a:pt x="0" y="0"/>
                </a:lnTo>
                <a:lnTo>
                  <a:pt x="0" y="634933"/>
                </a:lnTo>
                <a:lnTo>
                  <a:pt x="389643" y="634933"/>
                </a:lnTo>
                <a:lnTo>
                  <a:pt x="389643" y="952399"/>
                </a:lnTo>
              </a:path>
            </a:pathLst>
          </a:custGeom>
          <a:ln>
            <a:solidFill>
              <a:schemeClr val="bg2">
                <a:lumMod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39" name="TextBox 38"/>
          <p:cNvSpPr txBox="1"/>
          <p:nvPr/>
        </p:nvSpPr>
        <p:spPr>
          <a:xfrm>
            <a:off x="3550010" y="4207333"/>
            <a:ext cx="1274644" cy="461665"/>
          </a:xfrm>
          <a:prstGeom prst="rect">
            <a:avLst/>
          </a:prstGeom>
          <a:solidFill>
            <a:schemeClr val="bg1">
              <a:alpha val="59000"/>
            </a:schemeClr>
          </a:solidFill>
        </p:spPr>
        <p:txBody>
          <a:bodyPr wrap="none" rtlCol="0">
            <a:spAutoFit/>
          </a:bodyPr>
          <a:lstStyle/>
          <a:p>
            <a:pPr defTabSz="914400"/>
            <a:r>
              <a:rPr lang="en-US" sz="2400" i="1" dirty="0" smtClean="0">
                <a:solidFill>
                  <a:prstClr val="black"/>
                </a:solidFill>
              </a:rPr>
              <a:t>Estimate</a:t>
            </a:r>
            <a:endParaRPr lang="en-US" sz="2400" i="1" dirty="0">
              <a:solidFill>
                <a:prstClr val="black"/>
              </a:solidFill>
            </a:endParaRPr>
          </a:p>
        </p:txBody>
      </p:sp>
      <p:sp>
        <p:nvSpPr>
          <p:cNvPr id="51" name="Rectangle 50"/>
          <p:cNvSpPr/>
          <p:nvPr/>
        </p:nvSpPr>
        <p:spPr>
          <a:xfrm>
            <a:off x="4341878" y="6010408"/>
            <a:ext cx="115450" cy="245314"/>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2" name="Rectangle 51"/>
          <p:cNvSpPr/>
          <p:nvPr/>
        </p:nvSpPr>
        <p:spPr>
          <a:xfrm>
            <a:off x="4112138" y="5779523"/>
            <a:ext cx="115450" cy="245314"/>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3" name="Rectangle 52"/>
          <p:cNvSpPr/>
          <p:nvPr/>
        </p:nvSpPr>
        <p:spPr>
          <a:xfrm>
            <a:off x="3656871" y="6010409"/>
            <a:ext cx="115450" cy="245314"/>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4" name="Rectangle 53"/>
          <p:cNvSpPr/>
          <p:nvPr/>
        </p:nvSpPr>
        <p:spPr>
          <a:xfrm>
            <a:off x="4112138" y="6010411"/>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5" name="Rectangle 54"/>
          <p:cNvSpPr/>
          <p:nvPr/>
        </p:nvSpPr>
        <p:spPr>
          <a:xfrm>
            <a:off x="4112138" y="5505347"/>
            <a:ext cx="115450" cy="245314"/>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6" name="Rectangle 55"/>
          <p:cNvSpPr/>
          <p:nvPr/>
        </p:nvSpPr>
        <p:spPr>
          <a:xfrm>
            <a:off x="4112138" y="5260033"/>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7" name="Rectangle 56"/>
          <p:cNvSpPr/>
          <p:nvPr/>
        </p:nvSpPr>
        <p:spPr>
          <a:xfrm>
            <a:off x="4346919" y="5750664"/>
            <a:ext cx="115450" cy="245314"/>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8" name="Rectangle 57"/>
          <p:cNvSpPr/>
          <p:nvPr/>
        </p:nvSpPr>
        <p:spPr>
          <a:xfrm>
            <a:off x="3857167" y="576509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59" name="Rectangle 58"/>
          <p:cNvSpPr/>
          <p:nvPr/>
        </p:nvSpPr>
        <p:spPr>
          <a:xfrm>
            <a:off x="3857166" y="6010408"/>
            <a:ext cx="115450" cy="245314"/>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0" name="Rectangle 59"/>
          <p:cNvSpPr/>
          <p:nvPr/>
        </p:nvSpPr>
        <p:spPr>
          <a:xfrm>
            <a:off x="4341878" y="5505346"/>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1" name="Rectangle 60"/>
          <p:cNvSpPr/>
          <p:nvPr/>
        </p:nvSpPr>
        <p:spPr>
          <a:xfrm>
            <a:off x="4801982" y="6024835"/>
            <a:ext cx="115450" cy="245314"/>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2" name="Rectangle 61"/>
          <p:cNvSpPr/>
          <p:nvPr/>
        </p:nvSpPr>
        <p:spPr>
          <a:xfrm>
            <a:off x="3857167" y="5505347"/>
            <a:ext cx="115450" cy="24531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3" name="Rectangle 62"/>
          <p:cNvSpPr/>
          <p:nvPr/>
        </p:nvSpPr>
        <p:spPr>
          <a:xfrm>
            <a:off x="3651703" y="5750658"/>
            <a:ext cx="115450" cy="245314"/>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4" name="Rectangle 63"/>
          <p:cNvSpPr/>
          <p:nvPr/>
        </p:nvSpPr>
        <p:spPr>
          <a:xfrm>
            <a:off x="5011665" y="6028447"/>
            <a:ext cx="115450" cy="245314"/>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6" name="Rectangle 65"/>
          <p:cNvSpPr/>
          <p:nvPr/>
        </p:nvSpPr>
        <p:spPr>
          <a:xfrm>
            <a:off x="2630758" y="5999584"/>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7" name="Rectangle 66"/>
          <p:cNvSpPr/>
          <p:nvPr/>
        </p:nvSpPr>
        <p:spPr>
          <a:xfrm>
            <a:off x="4595297" y="5519774"/>
            <a:ext cx="115450" cy="245314"/>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68" name="Rectangle 67"/>
          <p:cNvSpPr/>
          <p:nvPr/>
        </p:nvSpPr>
        <p:spPr>
          <a:xfrm>
            <a:off x="4112138" y="4988080"/>
            <a:ext cx="115450" cy="245314"/>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sp>
        <p:nvSpPr>
          <p:cNvPr id="9" name="Freeform 8"/>
          <p:cNvSpPr/>
          <p:nvPr/>
        </p:nvSpPr>
        <p:spPr>
          <a:xfrm>
            <a:off x="1317265" y="4769354"/>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65" name="Oval 64"/>
          <p:cNvSpPr/>
          <p:nvPr/>
        </p:nvSpPr>
        <p:spPr>
          <a:xfrm>
            <a:off x="101035" y="1082826"/>
            <a:ext cx="3686175" cy="1381124"/>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69" name="Title 1"/>
          <p:cNvSpPr>
            <a:spLocks noGrp="1"/>
          </p:cNvSpPr>
          <p:nvPr>
            <p:ph type="title"/>
          </p:nvPr>
        </p:nvSpPr>
        <p:spPr>
          <a:xfrm>
            <a:off x="0" y="0"/>
            <a:ext cx="4746746" cy="1143000"/>
          </a:xfrm>
        </p:spPr>
        <p:txBody>
          <a:bodyPr>
            <a:normAutofit fontScale="90000"/>
          </a:bodyPr>
          <a:lstStyle/>
          <a:p>
            <a:r>
              <a:rPr lang="en-US" sz="4000" dirty="0" smtClean="0"/>
              <a:t>Using negative controls</a:t>
            </a:r>
            <a:endParaRPr lang="en-US" sz="4000" dirty="0"/>
          </a:p>
        </p:txBody>
      </p:sp>
      <p:sp>
        <p:nvSpPr>
          <p:cNvPr id="73" name="Oval 72"/>
          <p:cNvSpPr/>
          <p:nvPr/>
        </p:nvSpPr>
        <p:spPr>
          <a:xfrm>
            <a:off x="253435" y="1235226"/>
            <a:ext cx="3686175" cy="1381124"/>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4" name="Oval 73"/>
          <p:cNvSpPr/>
          <p:nvPr/>
        </p:nvSpPr>
        <p:spPr>
          <a:xfrm>
            <a:off x="405835" y="1387626"/>
            <a:ext cx="3686175" cy="138112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5" name="Oval 74"/>
          <p:cNvSpPr/>
          <p:nvPr/>
        </p:nvSpPr>
        <p:spPr>
          <a:xfrm>
            <a:off x="558235" y="1540026"/>
            <a:ext cx="3686175" cy="1381124"/>
          </a:xfrm>
          <a:prstGeom prst="ellipse">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6" name="Oval 75"/>
          <p:cNvSpPr/>
          <p:nvPr/>
        </p:nvSpPr>
        <p:spPr>
          <a:xfrm>
            <a:off x="710635" y="1692426"/>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7" name="Oval 76"/>
          <p:cNvSpPr/>
          <p:nvPr/>
        </p:nvSpPr>
        <p:spPr>
          <a:xfrm>
            <a:off x="863035" y="1844826"/>
            <a:ext cx="3686175" cy="1381124"/>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8" name="Oval 77"/>
          <p:cNvSpPr/>
          <p:nvPr/>
        </p:nvSpPr>
        <p:spPr>
          <a:xfrm>
            <a:off x="1015435" y="1997226"/>
            <a:ext cx="3686175" cy="1381124"/>
          </a:xfrm>
          <a:prstGeom prst="ellipse">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dirty="0" smtClean="0">
                <a:solidFill>
                  <a:srgbClr val="000000"/>
                </a:solidFill>
                <a:sym typeface="Arial"/>
              </a:rPr>
              <a:t>Situation where we know there is no effect</a:t>
            </a:r>
            <a:endParaRPr lang="en-US" sz="2400" kern="0" dirty="0">
              <a:solidFill>
                <a:srgbClr val="000000"/>
              </a:solidFill>
              <a:sym typeface="Arial"/>
            </a:endParaRPr>
          </a:p>
        </p:txBody>
      </p:sp>
      <p:sp>
        <p:nvSpPr>
          <p:cNvPr id="79" name="Oval 78"/>
          <p:cNvSpPr/>
          <p:nvPr/>
        </p:nvSpPr>
        <p:spPr>
          <a:xfrm>
            <a:off x="1167835" y="2149626"/>
            <a:ext cx="3686175" cy="1381124"/>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2400" kern="0" smtClean="0">
                <a:solidFill>
                  <a:srgbClr val="000000"/>
                </a:solidFill>
                <a:sym typeface="Arial"/>
              </a:rPr>
              <a:t>Our study</a:t>
            </a:r>
            <a:endParaRPr lang="en-US" sz="2400" kern="0" dirty="0">
              <a:solidFill>
                <a:srgbClr val="000000"/>
              </a:solidFill>
              <a:sym typeface="Arial"/>
            </a:endParaRPr>
          </a:p>
        </p:txBody>
      </p:sp>
      <p:sp>
        <p:nvSpPr>
          <p:cNvPr id="80" name="Rectangle 79"/>
          <p:cNvSpPr/>
          <p:nvPr/>
        </p:nvSpPr>
        <p:spPr>
          <a:xfrm>
            <a:off x="4802300" y="5771815"/>
            <a:ext cx="115450" cy="245314"/>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EEECE1">
                  <a:lumMod val="90000"/>
                </a:srgbClr>
              </a:solidFill>
            </a:endParaRPr>
          </a:p>
        </p:txBody>
      </p:sp>
      <p:pic>
        <p:nvPicPr>
          <p:cNvPr id="10" name="Picture 9"/>
          <p:cNvPicPr>
            <a:picLocks noChangeAspect="1"/>
          </p:cNvPicPr>
          <p:nvPr/>
        </p:nvPicPr>
        <p:blipFill rotWithShape="1">
          <a:blip r:embed="rId3"/>
          <a:srcRect l="64704"/>
          <a:stretch/>
        </p:blipFill>
        <p:spPr>
          <a:xfrm>
            <a:off x="4860819" y="4723376"/>
            <a:ext cx="1958902" cy="1574800"/>
          </a:xfrm>
          <a:prstGeom prst="rect">
            <a:avLst/>
          </a:prstGeom>
        </p:spPr>
      </p:pic>
      <p:sp>
        <p:nvSpPr>
          <p:cNvPr id="12" name="TextBox 11"/>
          <p:cNvSpPr txBox="1"/>
          <p:nvPr/>
        </p:nvSpPr>
        <p:spPr>
          <a:xfrm>
            <a:off x="5446859" y="5594809"/>
            <a:ext cx="1793568" cy="369332"/>
          </a:xfrm>
          <a:prstGeom prst="rect">
            <a:avLst/>
          </a:prstGeom>
          <a:noFill/>
        </p:spPr>
        <p:txBody>
          <a:bodyPr wrap="none" rtlCol="0">
            <a:spAutoFit/>
          </a:bodyPr>
          <a:lstStyle/>
          <a:p>
            <a:pPr defTabSz="914400"/>
            <a:r>
              <a:rPr lang="en-US" smtClean="0">
                <a:solidFill>
                  <a:prstClr val="black"/>
                </a:solidFill>
              </a:rPr>
              <a:t>Empirical p-value</a:t>
            </a:r>
            <a:endParaRPr lang="en-US">
              <a:solidFill>
                <a:prstClr val="black"/>
              </a:solidFill>
            </a:endParaRPr>
          </a:p>
        </p:txBody>
      </p:sp>
      <p:sp>
        <p:nvSpPr>
          <p:cNvPr id="3" name="Can 2"/>
          <p:cNvSpPr/>
          <p:nvPr/>
        </p:nvSpPr>
        <p:spPr>
          <a:xfrm>
            <a:off x="4624638" y="74838"/>
            <a:ext cx="3819147" cy="3491910"/>
          </a:xfrm>
          <a:prstGeom prst="ca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44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890337"/>
            <a:ext cx="9144000" cy="4174958"/>
          </a:xfrm>
        </p:spPr>
        <p:txBody>
          <a:bodyPr>
            <a:normAutofit/>
          </a:bodyPr>
          <a:lstStyle/>
          <a:p>
            <a:pPr algn="ctr"/>
            <a:r>
              <a:rPr lang="en-US" sz="3600" dirty="0" smtClean="0">
                <a:solidFill>
                  <a:schemeClr val="bg1"/>
                </a:solidFill>
              </a:rPr>
              <a:t>You are studying the impact a new device for mitral valve replacement vs. an older device. The outcome is 1-year readmissions for complications.</a:t>
            </a:r>
            <a:br>
              <a:rPr lang="en-US" sz="3600" dirty="0" smtClean="0">
                <a:solidFill>
                  <a:schemeClr val="bg1"/>
                </a:solidFill>
              </a:rPr>
            </a:br>
            <a:r>
              <a:rPr lang="en-US" sz="3600" dirty="0">
                <a:solidFill>
                  <a:schemeClr val="bg1"/>
                </a:solidFill>
              </a:rPr>
              <a:t/>
            </a:r>
            <a:br>
              <a:rPr lang="en-US" sz="3600" dirty="0">
                <a:solidFill>
                  <a:schemeClr val="bg1"/>
                </a:solidFill>
              </a:rPr>
            </a:br>
            <a:r>
              <a:rPr lang="en-US" sz="3600" dirty="0" smtClean="0">
                <a:solidFill>
                  <a:schemeClr val="bg1"/>
                </a:solidFill>
              </a:rPr>
              <a:t>What do you think would make for a good negative control in this study?</a:t>
            </a:r>
            <a:endParaRPr lang="en-US" sz="3600" dirty="0">
              <a:solidFill>
                <a:schemeClr val="bg1"/>
              </a:solidFill>
            </a:endParaRPr>
          </a:p>
        </p:txBody>
      </p:sp>
    </p:spTree>
    <p:extLst>
      <p:ext uri="{BB962C8B-B14F-4D97-AF65-F5344CB8AC3E}">
        <p14:creationId xmlns:p14="http://schemas.microsoft.com/office/powerpoint/2010/main" val="725471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Good negative outcomes are as similar as possible to your exposure and outcome</a:t>
            </a:r>
            <a:endParaRPr lang="en-US" sz="3600" dirty="0"/>
          </a:p>
        </p:txBody>
      </p:sp>
      <p:sp>
        <p:nvSpPr>
          <p:cNvPr id="3" name="Content Placeholder 2"/>
          <p:cNvSpPr>
            <a:spLocks noGrp="1"/>
          </p:cNvSpPr>
          <p:nvPr>
            <p:ph idx="1"/>
          </p:nvPr>
        </p:nvSpPr>
        <p:spPr>
          <a:xfrm>
            <a:off x="457200" y="2286001"/>
            <a:ext cx="8229600" cy="3152273"/>
          </a:xfrm>
        </p:spPr>
        <p:txBody>
          <a:bodyPr/>
          <a:lstStyle/>
          <a:p>
            <a:r>
              <a:rPr lang="en-US" dirty="0" smtClean="0"/>
              <a:t>Use the same exposure, look for negative control outcomes</a:t>
            </a:r>
          </a:p>
          <a:p>
            <a:r>
              <a:rPr lang="en-US" dirty="0" smtClean="0"/>
              <a:t>Use the same outcome, look for negative control exposures</a:t>
            </a:r>
          </a:p>
          <a:p>
            <a:endParaRPr lang="en-US" dirty="0"/>
          </a:p>
        </p:txBody>
      </p:sp>
      <p:sp>
        <p:nvSpPr>
          <p:cNvPr id="4" name="TextBox 3"/>
          <p:cNvSpPr txBox="1"/>
          <p:nvPr/>
        </p:nvSpPr>
        <p:spPr>
          <a:xfrm>
            <a:off x="0" y="5825840"/>
            <a:ext cx="9144000" cy="1200329"/>
          </a:xfrm>
          <a:prstGeom prst="rect">
            <a:avLst/>
          </a:prstGeom>
          <a:noFill/>
        </p:spPr>
        <p:txBody>
          <a:bodyPr wrap="square" rtlCol="0">
            <a:spAutoFit/>
          </a:bodyPr>
          <a:lstStyle/>
          <a:p>
            <a:pPr defTabSz="914400"/>
            <a:r>
              <a:rPr lang="en-US" dirty="0" err="1">
                <a:solidFill>
                  <a:prstClr val="black"/>
                </a:solidFill>
              </a:rPr>
              <a:t>Lipsitch</a:t>
            </a:r>
            <a:r>
              <a:rPr lang="en-US" dirty="0">
                <a:solidFill>
                  <a:prstClr val="black"/>
                </a:solidFill>
              </a:rPr>
              <a:t>, M., </a:t>
            </a:r>
            <a:r>
              <a:rPr lang="en-US" dirty="0" err="1">
                <a:solidFill>
                  <a:prstClr val="black"/>
                </a:solidFill>
              </a:rPr>
              <a:t>Tchetgen</a:t>
            </a:r>
            <a:r>
              <a:rPr lang="en-US" dirty="0">
                <a:solidFill>
                  <a:prstClr val="black"/>
                </a:solidFill>
              </a:rPr>
              <a:t> </a:t>
            </a:r>
            <a:r>
              <a:rPr lang="en-US" dirty="0" err="1">
                <a:solidFill>
                  <a:prstClr val="black"/>
                </a:solidFill>
              </a:rPr>
              <a:t>Tchetgen</a:t>
            </a:r>
            <a:r>
              <a:rPr lang="en-US" dirty="0">
                <a:solidFill>
                  <a:prstClr val="black"/>
                </a:solidFill>
              </a:rPr>
              <a:t>, E., &amp; Cohen, T. (2010). Negative controls: a tool for detecting confounding and bias in observational studies. </a:t>
            </a:r>
            <a:r>
              <a:rPr lang="en-US" i="1" dirty="0">
                <a:solidFill>
                  <a:prstClr val="black"/>
                </a:solidFill>
              </a:rPr>
              <a:t>Epidemiology</a:t>
            </a:r>
            <a:r>
              <a:rPr lang="en-US" dirty="0">
                <a:solidFill>
                  <a:prstClr val="black"/>
                </a:solidFill>
              </a:rPr>
              <a:t>, </a:t>
            </a:r>
            <a:r>
              <a:rPr lang="en-US" i="1" dirty="0">
                <a:solidFill>
                  <a:prstClr val="black"/>
                </a:solidFill>
              </a:rPr>
              <a:t>21</a:t>
            </a:r>
            <a:r>
              <a:rPr lang="en-US" dirty="0">
                <a:solidFill>
                  <a:prstClr val="black"/>
                </a:solidFill>
              </a:rPr>
              <a:t>(3), 383–388. http://</a:t>
            </a:r>
            <a:r>
              <a:rPr lang="en-US" dirty="0" err="1">
                <a:solidFill>
                  <a:prstClr val="black"/>
                </a:solidFill>
              </a:rPr>
              <a:t>doi.org</a:t>
            </a:r>
            <a:r>
              <a:rPr lang="en-US" dirty="0">
                <a:solidFill>
                  <a:prstClr val="black"/>
                </a:solidFill>
              </a:rPr>
              <a:t>/10.1097/EDE.0b013e3181d61eeb</a:t>
            </a:r>
          </a:p>
          <a:p>
            <a:pPr defTabSz="914400"/>
            <a:endParaRPr lang="en-US" dirty="0">
              <a:solidFill>
                <a:prstClr val="black"/>
              </a:solidFill>
            </a:endParaRPr>
          </a:p>
        </p:txBody>
      </p:sp>
    </p:spTree>
    <p:extLst>
      <p:ext uri="{BB962C8B-B14F-4D97-AF65-F5344CB8AC3E}">
        <p14:creationId xmlns:p14="http://schemas.microsoft.com/office/powerpoint/2010/main" val="1964287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600" dirty="0" smtClean="0"/>
              <a:t>Empirical calibration to </a:t>
            </a:r>
            <a:r>
              <a:rPr lang="en-US" sz="3600" smtClean="0"/>
              <a:t>correct confidence intervals</a:t>
            </a:r>
            <a:endParaRPr lang="en-US" sz="3600"/>
          </a:p>
        </p:txBody>
      </p:sp>
      <p:sp>
        <p:nvSpPr>
          <p:cNvPr id="3" name="Content Placeholder 2"/>
          <p:cNvSpPr>
            <a:spLocks noGrp="1"/>
          </p:cNvSpPr>
          <p:nvPr>
            <p:ph idx="1"/>
          </p:nvPr>
        </p:nvSpPr>
        <p:spPr/>
        <p:txBody>
          <a:bodyPr/>
          <a:lstStyle/>
          <a:p>
            <a:r>
              <a:rPr lang="en-US" dirty="0" smtClean="0"/>
              <a:t>Calibrating confidence intervals is a bit harder to do than the calibration of the p-value using negative controls</a:t>
            </a:r>
          </a:p>
          <a:p>
            <a:endParaRPr lang="en-US" dirty="0" smtClean="0"/>
          </a:p>
          <a:p>
            <a:r>
              <a:rPr lang="en-US" dirty="0" smtClean="0"/>
              <a:t>It requires that you “know” the true value of the thing you are trying to </a:t>
            </a:r>
            <a:r>
              <a:rPr lang="en-US" smtClean="0"/>
              <a:t>estimate.</a:t>
            </a:r>
          </a:p>
          <a:p>
            <a:endParaRPr lang="en-US" dirty="0" smtClean="0"/>
          </a:p>
          <a:p>
            <a:r>
              <a:rPr lang="en-US" dirty="0" smtClean="0"/>
              <a:t>We are not going discuss this.</a:t>
            </a:r>
            <a:endParaRPr lang="en-US" dirty="0"/>
          </a:p>
        </p:txBody>
      </p:sp>
    </p:spTree>
    <p:extLst>
      <p:ext uri="{BB962C8B-B14F-4D97-AF65-F5344CB8AC3E}">
        <p14:creationId xmlns:p14="http://schemas.microsoft.com/office/powerpoint/2010/main" val="512125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90" y="1130969"/>
            <a:ext cx="7772400" cy="2593308"/>
          </a:xfrm>
        </p:spPr>
        <p:txBody>
          <a:bodyPr anchor="ctr">
            <a:normAutofit/>
          </a:bodyPr>
          <a:lstStyle/>
          <a:p>
            <a:pPr algn="ctr"/>
            <a:r>
              <a:rPr lang="en-US" dirty="0" smtClean="0"/>
              <a:t>Are we asking the right </a:t>
            </a:r>
            <a:r>
              <a:rPr lang="en-US" smtClean="0"/>
              <a:t>questions?</a:t>
            </a:r>
            <a:r>
              <a:rPr lang="en-US" dirty="0" smtClean="0"/>
              <a:t/>
            </a:r>
            <a:br>
              <a:rPr lang="en-US" dirty="0" smtClean="0"/>
            </a:br>
            <a:r>
              <a:rPr lang="en-US" dirty="0" smtClean="0"/>
              <a:t>Does any of this matter? </a:t>
            </a:r>
            <a:br>
              <a:rPr lang="en-US" dirty="0" smtClean="0"/>
            </a:br>
            <a:r>
              <a:rPr lang="en-US" dirty="0" smtClean="0"/>
              <a:t>How will this evidence be used in practice?</a:t>
            </a:r>
            <a:endParaRPr lang="en-US" dirty="0"/>
          </a:p>
        </p:txBody>
      </p:sp>
      <p:sp>
        <p:nvSpPr>
          <p:cNvPr id="3" name="Text Placeholder 2"/>
          <p:cNvSpPr>
            <a:spLocks noGrp="1"/>
          </p:cNvSpPr>
          <p:nvPr>
            <p:ph type="body" idx="1"/>
          </p:nvPr>
        </p:nvSpPr>
        <p:spPr/>
        <p:txBody>
          <a:bodyPr anchor="ctr"/>
          <a:lstStyle/>
          <a:p>
            <a:pPr algn="ctr"/>
            <a:r>
              <a:rPr lang="en-US" dirty="0" smtClean="0"/>
              <a:t>Preventing Type 3 errors!</a:t>
            </a:r>
            <a:endParaRPr lang="en-US" dirty="0"/>
          </a:p>
        </p:txBody>
      </p:sp>
    </p:spTree>
    <p:extLst>
      <p:ext uri="{BB962C8B-B14F-4D97-AF65-F5344CB8AC3E}">
        <p14:creationId xmlns:p14="http://schemas.microsoft.com/office/powerpoint/2010/main" val="487504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Text Placeholder 2"/>
          <p:cNvSpPr>
            <a:spLocks noGrp="1"/>
          </p:cNvSpPr>
          <p:nvPr>
            <p:ph type="body" idx="1"/>
          </p:nvPr>
        </p:nvSpPr>
        <p:spPr/>
        <p:txBody>
          <a:bodyPr anchor="ctr"/>
          <a:lstStyle/>
          <a:p>
            <a:pPr algn="ctr"/>
            <a:r>
              <a:rPr lang="en-US" dirty="0" smtClean="0"/>
              <a:t>How to not be wrong</a:t>
            </a:r>
            <a:endParaRPr lang="en-US" dirty="0"/>
          </a:p>
        </p:txBody>
      </p:sp>
    </p:spTree>
    <p:extLst>
      <p:ext uri="{BB962C8B-B14F-4D97-AF65-F5344CB8AC3E}">
        <p14:creationId xmlns:p14="http://schemas.microsoft.com/office/powerpoint/2010/main" val="191189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today</a:t>
            </a:r>
            <a:endParaRPr lang="en-US" dirty="0"/>
          </a:p>
        </p:txBody>
      </p:sp>
      <p:sp>
        <p:nvSpPr>
          <p:cNvPr id="3" name="Content Placeholder 2"/>
          <p:cNvSpPr>
            <a:spLocks noGrp="1"/>
          </p:cNvSpPr>
          <p:nvPr>
            <p:ph idx="1"/>
          </p:nvPr>
        </p:nvSpPr>
        <p:spPr/>
        <p:txBody>
          <a:bodyPr/>
          <a:lstStyle/>
          <a:p>
            <a:r>
              <a:rPr lang="en-US" dirty="0" smtClean="0"/>
              <a:t>How to choose between multiple models</a:t>
            </a:r>
          </a:p>
          <a:p>
            <a:endParaRPr lang="en-US" dirty="0" smtClean="0"/>
          </a:p>
          <a:p>
            <a:r>
              <a:rPr lang="en-US" dirty="0" smtClean="0"/>
              <a:t>How to empirically calibrate confidence intervals and p-values using studies with known results (positive and negative controls)</a:t>
            </a:r>
          </a:p>
          <a:p>
            <a:endParaRPr lang="en-US" dirty="0" smtClean="0"/>
          </a:p>
          <a:p>
            <a:r>
              <a:rPr lang="en-US" dirty="0" smtClean="0"/>
              <a:t>Putting it all together to design a good study</a:t>
            </a:r>
          </a:p>
        </p:txBody>
      </p:sp>
    </p:spTree>
    <p:extLst>
      <p:ext uri="{BB962C8B-B14F-4D97-AF65-F5344CB8AC3E}">
        <p14:creationId xmlns:p14="http://schemas.microsoft.com/office/powerpoint/2010/main" val="744827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24841" y="4213233"/>
            <a:ext cx="8229600" cy="2202556"/>
          </a:xfrm>
        </p:spPr>
        <p:txBody>
          <a:bodyPr>
            <a:normAutofit/>
          </a:bodyPr>
          <a:lstStyle/>
          <a:p>
            <a:r>
              <a:rPr lang="en-US" dirty="0" smtClean="0"/>
              <a:t>Is this exposure likely to be associated with this outcome?</a:t>
            </a:r>
          </a:p>
          <a:p>
            <a:r>
              <a:rPr lang="en-US" dirty="0" smtClean="0"/>
              <a:t>What are the exposures that are associated with this outcome?</a:t>
            </a:r>
          </a:p>
          <a:p>
            <a:endParaRPr lang="en-US" dirty="0" smtClean="0"/>
          </a:p>
        </p:txBody>
      </p:sp>
      <p:sp>
        <p:nvSpPr>
          <p:cNvPr id="14" name="Right Arrow 13"/>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Tree>
    <p:extLst>
      <p:ext uri="{BB962C8B-B14F-4D97-AF65-F5344CB8AC3E}">
        <p14:creationId xmlns:p14="http://schemas.microsoft.com/office/powerpoint/2010/main" val="10543357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14" name="Notched Right Arrow 13"/>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graphicFrame>
        <p:nvGraphicFramePr>
          <p:cNvPr id="15" name="Content Placeholder 3"/>
          <p:cNvGraphicFramePr>
            <a:graphicFrameLocks noGrp="1"/>
          </p:cNvGraphicFramePr>
          <p:nvPr>
            <p:ph idx="1"/>
            <p:extLst>
              <p:ext uri="{D42A27DB-BD31-4B8C-83A1-F6EECF244321}">
                <p14:modId xmlns:p14="http://schemas.microsoft.com/office/powerpoint/2010/main" val="1633324463"/>
              </p:ext>
            </p:extLst>
          </p:nvPr>
        </p:nvGraphicFramePr>
        <p:xfrm>
          <a:off x="1359265" y="3585634"/>
          <a:ext cx="7069559" cy="2895600"/>
        </p:xfrm>
        <a:graphic>
          <a:graphicData uri="http://schemas.openxmlformats.org/drawingml/2006/table">
            <a:tbl>
              <a:tblPr firstRow="1" bandRow="1">
                <a:tableStyleId>{5C22544A-7EE6-4342-B048-85BDC9FD1C3A}</a:tableStyleId>
              </a:tblPr>
              <a:tblGrid>
                <a:gridCol w="1887959"/>
                <a:gridCol w="2613891"/>
                <a:gridCol w="2567709"/>
              </a:tblGrid>
              <a:tr h="0">
                <a:tc row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dirty="0" smtClean="0"/>
                        <a:t>Outcome</a:t>
                      </a:r>
                    </a:p>
                    <a:p>
                      <a:endParaRPr lang="en-US" sz="2000" dirty="0"/>
                    </a:p>
                  </a:txBody>
                  <a:tcPr/>
                </a:tc>
                <a:tc gridSpan="2">
                  <a:txBody>
                    <a:bodyPr/>
                    <a:lstStyle/>
                    <a:p>
                      <a:pPr algn="ctr"/>
                      <a:r>
                        <a:rPr lang="en-US" sz="2000" dirty="0" smtClean="0"/>
                        <a:t>Kind of analysis</a:t>
                      </a:r>
                      <a:endParaRPr lang="en-US" sz="2000" dirty="0"/>
                    </a:p>
                  </a:txBody>
                  <a:tcPr anchor="ctr"/>
                </a:tc>
                <a:tc hMerge="1">
                  <a:txBody>
                    <a:bodyPr/>
                    <a:lstStyle/>
                    <a:p>
                      <a:endParaRPr lang="en-US" dirty="0"/>
                    </a:p>
                  </a:txBody>
                  <a:tcPr/>
                </a:tc>
              </a:tr>
              <a:tr h="290284">
                <a:tc vMerge="1">
                  <a:txBody>
                    <a:bodyPr/>
                    <a:lstStyle/>
                    <a:p>
                      <a:endParaRPr lang="en-US" dirty="0"/>
                    </a:p>
                  </a:txBody>
                  <a:tcPr/>
                </a:tc>
                <a:tc>
                  <a:txBody>
                    <a:bodyPr/>
                    <a:lstStyle/>
                    <a:p>
                      <a:pPr algn="ctr"/>
                      <a:r>
                        <a:rPr lang="en-US" sz="2000" b="1" dirty="0" smtClean="0"/>
                        <a:t>Unadjusted</a:t>
                      </a:r>
                      <a:endParaRPr lang="en-US" sz="2000" b="1" dirty="0"/>
                    </a:p>
                  </a:txBody>
                  <a:tcPr anchor="ctr"/>
                </a:tc>
                <a:tc>
                  <a:txBody>
                    <a:bodyPr/>
                    <a:lstStyle/>
                    <a:p>
                      <a:pPr algn="ctr"/>
                      <a:r>
                        <a:rPr lang="en-US" sz="2000" b="1" dirty="0" smtClean="0"/>
                        <a:t>Adjusted</a:t>
                      </a:r>
                      <a:endParaRPr lang="en-US" sz="2000" b="1" dirty="0"/>
                    </a:p>
                  </a:txBody>
                  <a:tcPr anchor="ctr"/>
                </a:tc>
              </a:tr>
              <a:tr h="261551">
                <a:tc>
                  <a:txBody>
                    <a:bodyPr/>
                    <a:lstStyle/>
                    <a:p>
                      <a:r>
                        <a:rPr lang="en-US" sz="2000" b="1" dirty="0" smtClean="0"/>
                        <a:t>Continuous</a:t>
                      </a:r>
                      <a:endParaRPr lang="en-US" sz="2000" b="1" dirty="0"/>
                    </a:p>
                  </a:txBody>
                  <a:tcPr anchor="ctr"/>
                </a:tc>
                <a:tc>
                  <a:txBody>
                    <a:bodyPr/>
                    <a:lstStyle/>
                    <a:p>
                      <a:pPr marL="285750" indent="-285750">
                        <a:buFont typeface="Arial" charset="0"/>
                        <a:buChar char="•"/>
                      </a:pPr>
                      <a:r>
                        <a:rPr lang="en-US" sz="2000" dirty="0" smtClean="0"/>
                        <a:t>t-test</a:t>
                      </a:r>
                    </a:p>
                    <a:p>
                      <a:pPr marL="285750" indent="-285750">
                        <a:buFont typeface="Arial" charset="0"/>
                        <a:buChar char="•"/>
                      </a:pPr>
                      <a:r>
                        <a:rPr lang="en-US" sz="2000" dirty="0" smtClean="0"/>
                        <a:t>ANOVA</a:t>
                      </a:r>
                    </a:p>
                  </a:txBody>
                  <a:tcPr/>
                </a:tc>
                <a:tc>
                  <a:txBody>
                    <a:bodyPr/>
                    <a:lstStyle/>
                    <a:p>
                      <a:pPr marL="285750" indent="-285750">
                        <a:buFont typeface="Arial" charset="0"/>
                        <a:buChar char="•"/>
                      </a:pPr>
                      <a:r>
                        <a:rPr lang="en-US" sz="2000" dirty="0" smtClean="0"/>
                        <a:t>Linear regression</a:t>
                      </a:r>
                      <a:endParaRPr lang="en-US" sz="2000" dirty="0"/>
                    </a:p>
                  </a:txBody>
                  <a:tcPr/>
                </a:tc>
              </a:tr>
              <a:tr h="428729">
                <a:tc>
                  <a:txBody>
                    <a:bodyPr/>
                    <a:lstStyle/>
                    <a:p>
                      <a:r>
                        <a:rPr lang="en-US" sz="2000" b="1" dirty="0" smtClean="0"/>
                        <a:t>Categorical</a:t>
                      </a:r>
                      <a:endParaRPr lang="en-US" sz="2000" b="1" dirty="0"/>
                    </a:p>
                  </a:txBody>
                  <a:tcPr anchor="ctr"/>
                </a:tc>
                <a:tc>
                  <a:txBody>
                    <a:bodyPr/>
                    <a:lstStyle/>
                    <a:p>
                      <a:pPr marL="285750" indent="-285750">
                        <a:buFont typeface="Arial" charset="0"/>
                        <a:buChar char="•"/>
                      </a:pPr>
                      <a:r>
                        <a:rPr lang="en-US" sz="2000" baseline="0" dirty="0" smtClean="0"/>
                        <a:t>chi-squared test</a:t>
                      </a:r>
                    </a:p>
                    <a:p>
                      <a:pPr marL="285750" indent="-285750">
                        <a:buFont typeface="Arial" charset="0"/>
                        <a:buChar char="•"/>
                      </a:pPr>
                      <a:r>
                        <a:rPr lang="en-US" sz="2000" baseline="0" dirty="0" smtClean="0"/>
                        <a:t>Fisher exact test</a:t>
                      </a:r>
                    </a:p>
                  </a:txBody>
                  <a:tcPr/>
                </a:tc>
                <a:tc>
                  <a:txBody>
                    <a:bodyPr/>
                    <a:lstStyle/>
                    <a:p>
                      <a:pPr marL="285750" indent="-285750">
                        <a:buFont typeface="Arial" charset="0"/>
                        <a:buChar char="•"/>
                      </a:pPr>
                      <a:r>
                        <a:rPr lang="en-US" sz="2000" baseline="0" dirty="0" smtClean="0"/>
                        <a:t>logistic regression</a:t>
                      </a:r>
                      <a:endParaRPr lang="en-US" sz="2000" dirty="0"/>
                    </a:p>
                  </a:txBody>
                  <a:tcPr/>
                </a:tc>
              </a:tr>
              <a:tr h="0">
                <a:tc>
                  <a:txBody>
                    <a:bodyPr/>
                    <a:lstStyle/>
                    <a:p>
                      <a:r>
                        <a:rPr lang="en-US" sz="2000" b="1" dirty="0" smtClean="0"/>
                        <a:t>Time-to-event</a:t>
                      </a:r>
                      <a:endParaRPr lang="en-US" sz="2000" b="1" dirty="0"/>
                    </a:p>
                  </a:txBody>
                  <a:tcPr anchor="ctr"/>
                </a:tc>
                <a:tc>
                  <a:txBody>
                    <a:bodyPr/>
                    <a:lstStyle/>
                    <a:p>
                      <a:pPr marL="285750" indent="-285750">
                        <a:buFont typeface="Arial" charset="0"/>
                        <a:buChar char="•"/>
                      </a:pPr>
                      <a:r>
                        <a:rPr lang="en-US" sz="2000" dirty="0" smtClean="0"/>
                        <a:t>Log-rank</a:t>
                      </a:r>
                      <a:r>
                        <a:rPr lang="en-US" sz="2000" baseline="0" dirty="0" smtClean="0"/>
                        <a:t> test/ </a:t>
                      </a:r>
                      <a:r>
                        <a:rPr lang="en-US" sz="2000" dirty="0" smtClean="0"/>
                        <a:t>Kaplan-Meier curve</a:t>
                      </a:r>
                    </a:p>
                  </a:txBody>
                  <a:tcPr/>
                </a:tc>
                <a:tc>
                  <a:txBody>
                    <a:bodyPr/>
                    <a:lstStyle/>
                    <a:p>
                      <a:pPr marL="285750" indent="-285750">
                        <a:buFont typeface="Arial" charset="0"/>
                        <a:buChar char="•"/>
                      </a:pPr>
                      <a:r>
                        <a:rPr lang="en-US" sz="2000" dirty="0" smtClean="0"/>
                        <a:t>Cox proportional hazards regression</a:t>
                      </a:r>
                      <a:endParaRPr lang="en-US" sz="2000" dirty="0"/>
                    </a:p>
                  </a:txBody>
                  <a:tcPr/>
                </a:tc>
              </a:tr>
            </a:tbl>
          </a:graphicData>
        </a:graphic>
      </p:graphicFrame>
      <p:sp>
        <p:nvSpPr>
          <p:cNvPr id="17" name="Content Placeholder 2"/>
          <p:cNvSpPr txBox="1">
            <a:spLocks/>
          </p:cNvSpPr>
          <p:nvPr/>
        </p:nvSpPr>
        <p:spPr>
          <a:xfrm>
            <a:off x="570049" y="2237517"/>
            <a:ext cx="8229600" cy="134811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model is a set of assumptions: encode your domain knowledge into the models you try</a:t>
            </a:r>
          </a:p>
        </p:txBody>
      </p:sp>
      <p:sp>
        <p:nvSpPr>
          <p:cNvPr id="18" name="Oval 17"/>
          <p:cNvSpPr/>
          <p:nvPr/>
        </p:nvSpPr>
        <p:spPr>
          <a:xfrm>
            <a:off x="4894044" y="749509"/>
            <a:ext cx="3686175" cy="1381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kern="0" dirty="0" smtClean="0">
                <a:solidFill>
                  <a:srgbClr val="000000"/>
                </a:solidFill>
                <a:sym typeface="Arial"/>
              </a:rPr>
              <a:t>Y</a:t>
            </a:r>
            <a:r>
              <a:rPr lang="en-US" sz="2400" kern="0" dirty="0" smtClean="0">
                <a:solidFill>
                  <a:srgbClr val="000000"/>
                </a:solidFill>
                <a:sym typeface="Arial"/>
              </a:rPr>
              <a:t> ~ </a:t>
            </a:r>
            <a:r>
              <a:rPr lang="en-US" sz="2400" i="1" kern="0" dirty="0" smtClean="0">
                <a:solidFill>
                  <a:srgbClr val="000000"/>
                </a:solidFill>
                <a:sym typeface="Arial"/>
              </a:rPr>
              <a:t>𝒩(</a:t>
            </a:r>
            <a:r>
              <a:rPr lang="en-US" sz="2400" kern="0" dirty="0" smtClean="0">
                <a:solidFill>
                  <a:srgbClr val="000000"/>
                </a:solidFill>
                <a:sym typeface="Arial"/>
              </a:rPr>
              <a:t>μ</a:t>
            </a:r>
            <a:r>
              <a:rPr lang="en-US" sz="2400" i="1" kern="0" dirty="0" smtClean="0">
                <a:solidFill>
                  <a:srgbClr val="000000"/>
                </a:solidFill>
                <a:sym typeface="Arial"/>
              </a:rPr>
              <a:t>,σ</a:t>
            </a:r>
            <a:r>
              <a:rPr lang="en-US" sz="2400" i="1" kern="0" baseline="30000" dirty="0" smtClean="0">
                <a:solidFill>
                  <a:srgbClr val="000000"/>
                </a:solidFill>
                <a:sym typeface="Arial"/>
              </a:rPr>
              <a:t>2</a:t>
            </a:r>
            <a:r>
              <a:rPr lang="en-US" sz="2400" i="1" kern="0" dirty="0" smtClean="0">
                <a:solidFill>
                  <a:srgbClr val="000000"/>
                </a:solidFill>
                <a:sym typeface="Arial"/>
              </a:rPr>
              <a:t>)</a:t>
            </a:r>
            <a:endParaRPr lang="en-US" sz="2400" kern="0" dirty="0">
              <a:solidFill>
                <a:srgbClr val="000000"/>
              </a:solidFill>
              <a:sym typeface="Arial"/>
            </a:endParaRPr>
          </a:p>
        </p:txBody>
      </p:sp>
    </p:spTree>
    <p:extLst>
      <p:ext uri="{BB962C8B-B14F-4D97-AF65-F5344CB8AC3E}">
        <p14:creationId xmlns:p14="http://schemas.microsoft.com/office/powerpoint/2010/main" val="2677572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5" name="Notched Right Arrow 4"/>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6" name="Notched Right Arrow 5"/>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pic>
        <p:nvPicPr>
          <p:cNvPr id="8" name="Picture 7"/>
          <p:cNvPicPr>
            <a:picLocks noChangeAspect="1"/>
          </p:cNvPicPr>
          <p:nvPr/>
        </p:nvPicPr>
        <p:blipFill rotWithShape="1">
          <a:blip r:embed="rId2"/>
          <a:srcRect b="59238"/>
          <a:stretch/>
        </p:blipFill>
        <p:spPr>
          <a:xfrm>
            <a:off x="327141" y="2350746"/>
            <a:ext cx="4957630" cy="714398"/>
          </a:xfrm>
          <a:prstGeom prst="rect">
            <a:avLst/>
          </a:prstGeom>
        </p:spPr>
      </p:pic>
      <p:pic>
        <p:nvPicPr>
          <p:cNvPr id="9" name="Picture 8"/>
          <p:cNvPicPr>
            <a:picLocks noChangeAspect="1"/>
          </p:cNvPicPr>
          <p:nvPr/>
        </p:nvPicPr>
        <p:blipFill rotWithShape="1">
          <a:blip r:embed="rId3"/>
          <a:srcRect t="57771"/>
          <a:stretch/>
        </p:blipFill>
        <p:spPr>
          <a:xfrm>
            <a:off x="-883653" y="1588348"/>
            <a:ext cx="5635812" cy="709550"/>
          </a:xfrm>
          <a:prstGeom prst="rect">
            <a:avLst/>
          </a:prstGeom>
        </p:spPr>
      </p:pic>
      <p:grpSp>
        <p:nvGrpSpPr>
          <p:cNvPr id="25" name="Group 24"/>
          <p:cNvGrpSpPr/>
          <p:nvPr/>
        </p:nvGrpSpPr>
        <p:grpSpPr>
          <a:xfrm>
            <a:off x="0" y="3065144"/>
            <a:ext cx="5124562" cy="3706368"/>
            <a:chOff x="1456120" y="2184766"/>
            <a:chExt cx="6652784" cy="4158539"/>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120" y="2554098"/>
              <a:ext cx="6652784" cy="3326392"/>
            </a:xfrm>
            <a:prstGeom prst="rect">
              <a:avLst/>
            </a:prstGeom>
          </p:spPr>
        </p:pic>
        <p:sp>
          <p:nvSpPr>
            <p:cNvPr id="11" name="Rectangle 10"/>
            <p:cNvSpPr/>
            <p:nvPr/>
          </p:nvSpPr>
          <p:spPr>
            <a:xfrm>
              <a:off x="4364989" y="2184766"/>
              <a:ext cx="548802" cy="369332"/>
            </a:xfrm>
            <a:prstGeom prst="rect">
              <a:avLst/>
            </a:prstGeom>
          </p:spPr>
          <p:txBody>
            <a:bodyPr wrap="square">
              <a:spAutoFit/>
            </a:bodyPr>
            <a:lstStyle/>
            <a:p>
              <a:r>
                <a:rPr lang="en-US" kern="0">
                  <a:solidFill>
                    <a:srgbClr val="000000"/>
                  </a:solidFill>
                  <a:sym typeface="Arial"/>
                </a:rPr>
                <a:t>θ</a:t>
              </a:r>
              <a:endParaRPr lang="en-US" dirty="0">
                <a:solidFill>
                  <a:srgbClr val="000000"/>
                </a:solidFill>
              </a:endParaRPr>
            </a:p>
          </p:txBody>
        </p:sp>
        <p:sp>
          <p:nvSpPr>
            <p:cNvPr id="12" name="Rectangle 11"/>
            <p:cNvSpPr/>
            <p:nvPr/>
          </p:nvSpPr>
          <p:spPr>
            <a:xfrm>
              <a:off x="7511447" y="3007509"/>
              <a:ext cx="548802" cy="369332"/>
            </a:xfrm>
            <a:prstGeom prst="rect">
              <a:avLst/>
            </a:prstGeom>
          </p:spPr>
          <p:txBody>
            <a:bodyPr wrap="square">
              <a:spAutoFit/>
            </a:bodyPr>
            <a:lstStyle/>
            <a:p>
              <a:r>
                <a:rPr lang="en-US" i="1" kern="0">
                  <a:solidFill>
                    <a:srgbClr val="000000"/>
                  </a:solidFill>
                  <a:sym typeface="Arial"/>
                </a:rPr>
                <a:t>σ</a:t>
              </a:r>
              <a:endParaRPr lang="en-US" dirty="0">
                <a:solidFill>
                  <a:srgbClr val="000000"/>
                </a:solidFill>
              </a:endParaRPr>
            </a:p>
          </p:txBody>
        </p:sp>
        <p:sp>
          <p:nvSpPr>
            <p:cNvPr id="13" name="Rectangle 12"/>
            <p:cNvSpPr/>
            <p:nvPr/>
          </p:nvSpPr>
          <p:spPr>
            <a:xfrm>
              <a:off x="6306672" y="2756647"/>
              <a:ext cx="1048870" cy="1344706"/>
            </a:xfrm>
            <a:prstGeom prst="rect">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6306672" y="4257636"/>
              <a:ext cx="104887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249488" y="2832247"/>
              <a:ext cx="941620" cy="126910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249488" y="4252554"/>
              <a:ext cx="941620" cy="126910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4141686" y="4252554"/>
              <a:ext cx="941620" cy="1269106"/>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4125069" y="2832247"/>
              <a:ext cx="941620" cy="1269106"/>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3025576" y="2832247"/>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3025576" y="4252554"/>
              <a:ext cx="941620"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1901157" y="4252554"/>
              <a:ext cx="958237"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1901157" y="2832247"/>
              <a:ext cx="966546" cy="126910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flipV="1">
              <a:off x="3616598" y="6138372"/>
              <a:ext cx="955402" cy="45719"/>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TextBox 23"/>
            <p:cNvSpPr txBox="1"/>
            <p:nvPr/>
          </p:nvSpPr>
          <p:spPr>
            <a:xfrm>
              <a:off x="4612496" y="5973973"/>
              <a:ext cx="1223412" cy="369332"/>
            </a:xfrm>
            <a:prstGeom prst="rect">
              <a:avLst/>
            </a:prstGeom>
            <a:noFill/>
          </p:spPr>
          <p:txBody>
            <a:bodyPr wrap="none" rtlCol="0">
              <a:spAutoFit/>
            </a:bodyPr>
            <a:lstStyle/>
            <a:p>
              <a:r>
                <a:rPr lang="en-US" dirty="0" smtClean="0">
                  <a:solidFill>
                    <a:srgbClr val="000000"/>
                  </a:solidFill>
                </a:rPr>
                <a:t>Likelihood</a:t>
              </a:r>
              <a:endParaRPr lang="en-US" dirty="0">
                <a:solidFill>
                  <a:srgbClr val="000000"/>
                </a:solidFill>
              </a:endParaRPr>
            </a:p>
          </p:txBody>
        </p:sp>
      </p:grpSp>
      <p:sp>
        <p:nvSpPr>
          <p:cNvPr id="26" name="Content Placeholder 2"/>
          <p:cNvSpPr txBox="1">
            <a:spLocks/>
          </p:cNvSpPr>
          <p:nvPr/>
        </p:nvSpPr>
        <p:spPr>
          <a:xfrm>
            <a:off x="5467369" y="4600974"/>
            <a:ext cx="3154657" cy="198788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 existing software to find parameter estimates for each model</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86" y="2876713"/>
            <a:ext cx="5764977" cy="1283114"/>
          </a:xfrm>
          <a:prstGeom prst="rect">
            <a:avLst/>
          </a:prstGeom>
          <a:ln>
            <a:solidFill>
              <a:schemeClr val="tx1"/>
            </a:solidFill>
          </a:ln>
        </p:spPr>
      </p:pic>
    </p:spTree>
    <p:extLst>
      <p:ext uri="{BB962C8B-B14F-4D97-AF65-F5344CB8AC3E}">
        <p14:creationId xmlns:p14="http://schemas.microsoft.com/office/powerpoint/2010/main" val="5625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ched Right Arrow 3"/>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ight Arrow 4"/>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6" name="Notched Right Arrow 5"/>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7" name="Notched Right Arrow 6"/>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8" name="Notched Right Arrow 7"/>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pic>
        <p:nvPicPr>
          <p:cNvPr id="9" name="Picture 8"/>
          <p:cNvPicPr>
            <a:picLocks noChangeAspect="1"/>
          </p:cNvPicPr>
          <p:nvPr/>
        </p:nvPicPr>
        <p:blipFill>
          <a:blip r:embed="rId3"/>
          <a:stretch>
            <a:fillRect/>
          </a:stretch>
        </p:blipFill>
        <p:spPr>
          <a:xfrm>
            <a:off x="0" y="1716852"/>
            <a:ext cx="9144000" cy="3265714"/>
          </a:xfrm>
          <a:prstGeom prst="rect">
            <a:avLst/>
          </a:prstGeom>
        </p:spPr>
      </p:pic>
      <p:sp>
        <p:nvSpPr>
          <p:cNvPr id="10" name="Content Placeholder 2"/>
          <p:cNvSpPr txBox="1">
            <a:spLocks/>
          </p:cNvSpPr>
          <p:nvPr/>
        </p:nvSpPr>
        <p:spPr>
          <a:xfrm>
            <a:off x="1175715" y="5140619"/>
            <a:ext cx="7317883" cy="13351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Select model using an estimate of out-of-sample error (i.e. test set error)</a:t>
            </a:r>
          </a:p>
        </p:txBody>
      </p:sp>
    </p:spTree>
    <p:extLst>
      <p:ext uri="{BB962C8B-B14F-4D97-AF65-F5344CB8AC3E}">
        <p14:creationId xmlns:p14="http://schemas.microsoft.com/office/powerpoint/2010/main" val="7228104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Turn Arrow 10"/>
          <p:cNvSpPr/>
          <p:nvPr/>
        </p:nvSpPr>
        <p:spPr>
          <a:xfrm rot="5400000">
            <a:off x="6135053" y="-7491"/>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Notched Right Arrow 11"/>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ight Arrow 12"/>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14" name="Notched Right Arrow 13"/>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15" name="Notched Right Arrow 14"/>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16" name="Notched Right Arrow 15"/>
          <p:cNvSpPr/>
          <p:nvPr/>
        </p:nvSpPr>
        <p:spPr>
          <a:xfrm flipH="1">
            <a:off x="4849646" y="1767842"/>
            <a:ext cx="2168599"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Inference</a:t>
            </a:r>
            <a:endParaRPr lang="en-US" dirty="0"/>
          </a:p>
        </p:txBody>
      </p:sp>
      <p:sp>
        <p:nvSpPr>
          <p:cNvPr id="17" name="Notched Right Arrow 16"/>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cxnSp>
        <p:nvCxnSpPr>
          <p:cNvPr id="18" name="Straight Arrow Connector 17"/>
          <p:cNvCxnSpPr/>
          <p:nvPr/>
        </p:nvCxnSpPr>
        <p:spPr>
          <a:xfrm>
            <a:off x="97116" y="6252783"/>
            <a:ext cx="5887950" cy="5772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3046889" y="6334780"/>
            <a:ext cx="375424" cy="523220"/>
          </a:xfrm>
          <a:prstGeom prst="rect">
            <a:avLst/>
          </a:prstGeom>
          <a:noFill/>
        </p:spPr>
        <p:txBody>
          <a:bodyPr wrap="none" rtlCol="0">
            <a:spAutoFit/>
          </a:bodyPr>
          <a:lstStyle/>
          <a:p>
            <a:r>
              <a:rPr lang="en-US" sz="2800" dirty="0" err="1" smtClean="0">
                <a:solidFill>
                  <a:prstClr val="black"/>
                </a:solidFill>
              </a:rPr>
              <a:t>θ</a:t>
            </a:r>
            <a:endParaRPr lang="en-US" sz="2800" dirty="0">
              <a:solidFill>
                <a:prstClr val="black"/>
              </a:solidFill>
            </a:endParaRPr>
          </a:p>
        </p:txBody>
      </p:sp>
      <p:sp>
        <p:nvSpPr>
          <p:cNvPr id="20" name="TextBox 19"/>
          <p:cNvSpPr txBox="1"/>
          <p:nvPr/>
        </p:nvSpPr>
        <p:spPr>
          <a:xfrm>
            <a:off x="3075751" y="6237370"/>
            <a:ext cx="299631" cy="369332"/>
          </a:xfrm>
          <a:prstGeom prst="rect">
            <a:avLst/>
          </a:prstGeom>
          <a:noFill/>
        </p:spPr>
        <p:txBody>
          <a:bodyPr wrap="none" rtlCol="0">
            <a:spAutoFit/>
          </a:bodyPr>
          <a:lstStyle/>
          <a:p>
            <a:r>
              <a:rPr lang="en-US" dirty="0" smtClean="0">
                <a:solidFill>
                  <a:prstClr val="black"/>
                </a:solidFill>
              </a:rPr>
              <a:t>^</a:t>
            </a:r>
          </a:p>
        </p:txBody>
      </p:sp>
      <p:sp>
        <p:nvSpPr>
          <p:cNvPr id="21" name="Freeform 20"/>
          <p:cNvSpPr/>
          <p:nvPr/>
        </p:nvSpPr>
        <p:spPr>
          <a:xfrm>
            <a:off x="432704" y="4766413"/>
            <a:ext cx="5455012" cy="1443080"/>
          </a:xfrm>
          <a:custGeom>
            <a:avLst/>
            <a:gdLst>
              <a:gd name="connsiteX0" fmla="*/ 0 w 5455012"/>
              <a:gd name="connsiteY0" fmla="*/ 1399789 h 1443080"/>
              <a:gd name="connsiteX1" fmla="*/ 909169 w 5455012"/>
              <a:gd name="connsiteY1" fmla="*/ 1414219 h 1443080"/>
              <a:gd name="connsiteX2" fmla="*/ 1659594 w 5455012"/>
              <a:gd name="connsiteY2" fmla="*/ 1342068 h 1443080"/>
              <a:gd name="connsiteX3" fmla="*/ 2121394 w 5455012"/>
              <a:gd name="connsiteY3" fmla="*/ 981310 h 1443080"/>
              <a:gd name="connsiteX4" fmla="*/ 2842956 w 5455012"/>
              <a:gd name="connsiteY4" fmla="*/ 50 h 1443080"/>
              <a:gd name="connsiteX5" fmla="*/ 3607813 w 5455012"/>
              <a:gd name="connsiteY5" fmla="*/ 1024601 h 1443080"/>
              <a:gd name="connsiteX6" fmla="*/ 4069612 w 5455012"/>
              <a:gd name="connsiteY6" fmla="*/ 1370928 h 1443080"/>
              <a:gd name="connsiteX7" fmla="*/ 4589137 w 5455012"/>
              <a:gd name="connsiteY7" fmla="*/ 1414219 h 1443080"/>
              <a:gd name="connsiteX8" fmla="*/ 5455012 w 5455012"/>
              <a:gd name="connsiteY8" fmla="*/ 1443080 h 1443080"/>
              <a:gd name="connsiteX9" fmla="*/ 5455012 w 5455012"/>
              <a:gd name="connsiteY9" fmla="*/ 1443080 h 1443080"/>
              <a:gd name="connsiteX10" fmla="*/ 5455012 w 5455012"/>
              <a:gd name="connsiteY10" fmla="*/ 1443080 h 144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5012" h="1443080">
                <a:moveTo>
                  <a:pt x="0" y="1399789"/>
                </a:moveTo>
                <a:cubicBezTo>
                  <a:pt x="316285" y="1411814"/>
                  <a:pt x="632570" y="1423839"/>
                  <a:pt x="909169" y="1414219"/>
                </a:cubicBezTo>
                <a:cubicBezTo>
                  <a:pt x="1185768" y="1404599"/>
                  <a:pt x="1457556" y="1414220"/>
                  <a:pt x="1659594" y="1342068"/>
                </a:cubicBezTo>
                <a:cubicBezTo>
                  <a:pt x="1861632" y="1269916"/>
                  <a:pt x="1924167" y="1204980"/>
                  <a:pt x="2121394" y="981310"/>
                </a:cubicBezTo>
                <a:cubicBezTo>
                  <a:pt x="2318621" y="757640"/>
                  <a:pt x="2595220" y="-7165"/>
                  <a:pt x="2842956" y="50"/>
                </a:cubicBezTo>
                <a:cubicBezTo>
                  <a:pt x="3090692" y="7265"/>
                  <a:pt x="3403370" y="796121"/>
                  <a:pt x="3607813" y="1024601"/>
                </a:cubicBezTo>
                <a:cubicBezTo>
                  <a:pt x="3812256" y="1253081"/>
                  <a:pt x="3906058" y="1305992"/>
                  <a:pt x="4069612" y="1370928"/>
                </a:cubicBezTo>
                <a:cubicBezTo>
                  <a:pt x="4233166" y="1435864"/>
                  <a:pt x="4358237" y="1402194"/>
                  <a:pt x="4589137" y="1414219"/>
                </a:cubicBezTo>
                <a:cubicBezTo>
                  <a:pt x="4820037" y="1426244"/>
                  <a:pt x="5455012" y="1443080"/>
                  <a:pt x="5455012" y="1443080"/>
                </a:cubicBezTo>
                <a:lnTo>
                  <a:pt x="5455012" y="1443080"/>
                </a:lnTo>
                <a:lnTo>
                  <a:pt x="5455012" y="1443080"/>
                </a:lnTo>
              </a:path>
            </a:pathLst>
          </a:custGeom>
          <a:ln w="57150" cmpd="sng">
            <a:solidFill>
              <a:srgbClr val="1E1C1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2" name="TextBox 21"/>
          <p:cNvSpPr txBox="1"/>
          <p:nvPr/>
        </p:nvSpPr>
        <p:spPr>
          <a:xfrm>
            <a:off x="403842" y="4973906"/>
            <a:ext cx="2033558" cy="923330"/>
          </a:xfrm>
          <a:prstGeom prst="rect">
            <a:avLst/>
          </a:prstGeom>
          <a:noFill/>
        </p:spPr>
        <p:txBody>
          <a:bodyPr wrap="square" rtlCol="0">
            <a:spAutoFit/>
          </a:bodyPr>
          <a:lstStyle/>
          <a:p>
            <a:r>
              <a:rPr lang="en-US" dirty="0" smtClean="0">
                <a:solidFill>
                  <a:prstClr val="black"/>
                </a:solidFill>
              </a:rPr>
              <a:t>sampling distribution of </a:t>
            </a:r>
            <a:r>
              <a:rPr lang="en-US" b="1" dirty="0" err="1" smtClean="0">
                <a:solidFill>
                  <a:prstClr val="black"/>
                </a:solidFill>
              </a:rPr>
              <a:t>θ</a:t>
            </a:r>
            <a:r>
              <a:rPr lang="en-US" dirty="0" smtClean="0">
                <a:solidFill>
                  <a:prstClr val="black"/>
                </a:solidFill>
              </a:rPr>
              <a:t> given </a:t>
            </a:r>
            <a:r>
              <a:rPr lang="en-US" kern="0" dirty="0" err="1">
                <a:solidFill>
                  <a:srgbClr val="000000"/>
                </a:solidFill>
                <a:sym typeface="Arial"/>
              </a:rPr>
              <a:t>θ</a:t>
            </a:r>
            <a:r>
              <a:rPr lang="en-US" kern="0" dirty="0">
                <a:solidFill>
                  <a:srgbClr val="000000"/>
                </a:solidFill>
                <a:sym typeface="Arial"/>
              </a:rPr>
              <a:t> = θ</a:t>
            </a:r>
            <a:r>
              <a:rPr lang="en-US" kern="0" baseline="-25000" dirty="0">
                <a:solidFill>
                  <a:srgbClr val="000000"/>
                </a:solidFill>
                <a:sym typeface="Arial"/>
              </a:rPr>
              <a:t>0</a:t>
            </a:r>
            <a:endParaRPr lang="en-US" dirty="0">
              <a:solidFill>
                <a:prstClr val="black"/>
              </a:solidFill>
            </a:endParaRPr>
          </a:p>
        </p:txBody>
      </p:sp>
      <p:pic>
        <p:nvPicPr>
          <p:cNvPr id="23" name="Picture 22"/>
          <p:cNvPicPr>
            <a:picLocks noChangeAspect="1"/>
          </p:cNvPicPr>
          <p:nvPr/>
        </p:nvPicPr>
        <p:blipFill rotWithShape="1">
          <a:blip r:embed="rId2"/>
          <a:srcRect l="60227"/>
          <a:stretch/>
        </p:blipFill>
        <p:spPr>
          <a:xfrm>
            <a:off x="3714249" y="4748404"/>
            <a:ext cx="2202329" cy="1562100"/>
          </a:xfrm>
          <a:prstGeom prst="rect">
            <a:avLst/>
          </a:prstGeom>
        </p:spPr>
      </p:pic>
      <p:sp>
        <p:nvSpPr>
          <p:cNvPr id="24" name="Rectangle 23"/>
          <p:cNvSpPr/>
          <p:nvPr/>
        </p:nvSpPr>
        <p:spPr>
          <a:xfrm>
            <a:off x="3667618" y="6025837"/>
            <a:ext cx="115450" cy="24531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EECE1">
                  <a:lumMod val="90000"/>
                </a:srgbClr>
              </a:solidFill>
            </a:endParaRPr>
          </a:p>
        </p:txBody>
      </p:sp>
      <p:sp>
        <p:nvSpPr>
          <p:cNvPr id="27" name="Content Placeholder 2"/>
          <p:cNvSpPr txBox="1">
            <a:spLocks/>
          </p:cNvSpPr>
          <p:nvPr/>
        </p:nvSpPr>
        <p:spPr>
          <a:xfrm>
            <a:off x="4257206" y="3119102"/>
            <a:ext cx="5026111" cy="27781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Find confidence intervals and p-values using a different sample, or bootstrap across model selection</a:t>
            </a:r>
          </a:p>
        </p:txBody>
      </p:sp>
    </p:spTree>
    <p:extLst>
      <p:ext uri="{BB962C8B-B14F-4D97-AF65-F5344CB8AC3E}">
        <p14:creationId xmlns:p14="http://schemas.microsoft.com/office/powerpoint/2010/main" val="1582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Turn Arrow 7"/>
          <p:cNvSpPr/>
          <p:nvPr/>
        </p:nvSpPr>
        <p:spPr>
          <a:xfrm rot="5400000">
            <a:off x="6135053" y="-7491"/>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Notched Right Arrow 8"/>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ight Arrow 4"/>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6" name="Notched Right Arrow 5"/>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7" name="Notched Right Arrow 6"/>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10" name="Notched Right Arrow 9"/>
          <p:cNvSpPr/>
          <p:nvPr/>
        </p:nvSpPr>
        <p:spPr>
          <a:xfrm flipH="1">
            <a:off x="4849646" y="1767842"/>
            <a:ext cx="2168599"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Inference</a:t>
            </a:r>
            <a:endParaRPr lang="en-US" dirty="0"/>
          </a:p>
        </p:txBody>
      </p:sp>
      <p:sp>
        <p:nvSpPr>
          <p:cNvPr id="13" name="Notched Right Arrow 12"/>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sp>
        <p:nvSpPr>
          <p:cNvPr id="14" name="Notched Right Arrow 13"/>
          <p:cNvSpPr/>
          <p:nvPr/>
        </p:nvSpPr>
        <p:spPr>
          <a:xfrm flipH="1">
            <a:off x="2907190" y="1767842"/>
            <a:ext cx="2289061"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Empirical Calibration</a:t>
            </a:r>
            <a:endParaRPr lang="en-US" dirty="0"/>
          </a:p>
        </p:txBody>
      </p:sp>
      <p:pic>
        <p:nvPicPr>
          <p:cNvPr id="17"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410"/>
          <a:stretch/>
        </p:blipFill>
        <p:spPr bwMode="auto">
          <a:xfrm>
            <a:off x="4107305" y="3311833"/>
            <a:ext cx="4527030" cy="321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Content Placeholder 2"/>
          <p:cNvSpPr txBox="1">
            <a:spLocks/>
          </p:cNvSpPr>
          <p:nvPr/>
        </p:nvSpPr>
        <p:spPr>
          <a:xfrm>
            <a:off x="150368" y="3958829"/>
            <a:ext cx="3777055" cy="19175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 negative controls </a:t>
            </a:r>
            <a:r>
              <a:rPr lang="en-US" smtClean="0"/>
              <a:t>to calibrate inferences</a:t>
            </a:r>
            <a:endParaRPr lang="en-US" dirty="0" smtClean="0"/>
          </a:p>
        </p:txBody>
      </p:sp>
    </p:spTree>
    <p:extLst>
      <p:ext uri="{BB962C8B-B14F-4D97-AF65-F5344CB8AC3E}">
        <p14:creationId xmlns:p14="http://schemas.microsoft.com/office/powerpoint/2010/main" val="20423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t="75013" b="-1477"/>
          <a:stretch/>
        </p:blipFill>
        <p:spPr>
          <a:xfrm>
            <a:off x="2888781" y="4532469"/>
            <a:ext cx="3290809" cy="2415955"/>
          </a:xfrm>
          <a:prstGeom prst="rect">
            <a:avLst/>
          </a:prstGeom>
        </p:spPr>
      </p:pic>
      <p:grpSp>
        <p:nvGrpSpPr>
          <p:cNvPr id="2" name="Group 1"/>
          <p:cNvGrpSpPr/>
          <p:nvPr/>
        </p:nvGrpSpPr>
        <p:grpSpPr>
          <a:xfrm flipH="1">
            <a:off x="1206252" y="1767842"/>
            <a:ext cx="4111053" cy="2563323"/>
            <a:chOff x="229433" y="3600138"/>
            <a:chExt cx="4111053" cy="2563323"/>
          </a:xfrm>
        </p:grpSpPr>
        <p:sp>
          <p:nvSpPr>
            <p:cNvPr id="15" name="U-Turn Arrow 14"/>
            <p:cNvSpPr/>
            <p:nvPr/>
          </p:nvSpPr>
          <p:spPr>
            <a:xfrm rot="5400000">
              <a:off x="1529829" y="3352804"/>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Notched Right Arrow 15"/>
            <p:cNvSpPr/>
            <p:nvPr/>
          </p:nvSpPr>
          <p:spPr>
            <a:xfrm>
              <a:off x="229433" y="3600138"/>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8" name="U-Turn Arrow 7"/>
          <p:cNvSpPr/>
          <p:nvPr/>
        </p:nvSpPr>
        <p:spPr>
          <a:xfrm rot="5400000">
            <a:off x="6135053" y="-7491"/>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Notched Right Arrow 8"/>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ight Arrow 4"/>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6" name="Notched Right Arrow 5"/>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7" name="Notched Right Arrow 6"/>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10" name="Notched Right Arrow 9"/>
          <p:cNvSpPr/>
          <p:nvPr/>
        </p:nvSpPr>
        <p:spPr>
          <a:xfrm flipH="1">
            <a:off x="4849646" y="1767842"/>
            <a:ext cx="2168599"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Inference</a:t>
            </a:r>
            <a:endParaRPr lang="en-US" dirty="0"/>
          </a:p>
        </p:txBody>
      </p:sp>
      <p:sp>
        <p:nvSpPr>
          <p:cNvPr id="11" name="Notched Right Arrow 10"/>
          <p:cNvSpPr/>
          <p:nvPr/>
        </p:nvSpPr>
        <p:spPr>
          <a:xfrm>
            <a:off x="3146165" y="3295841"/>
            <a:ext cx="2370215"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Hypothesis Correction</a:t>
            </a:r>
            <a:endParaRPr lang="en-US" dirty="0"/>
          </a:p>
        </p:txBody>
      </p:sp>
      <p:sp>
        <p:nvSpPr>
          <p:cNvPr id="13" name="Notched Right Arrow 12"/>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sp>
        <p:nvSpPr>
          <p:cNvPr id="14" name="Notched Right Arrow 13"/>
          <p:cNvSpPr/>
          <p:nvPr/>
        </p:nvSpPr>
        <p:spPr>
          <a:xfrm flipH="1">
            <a:off x="2907190" y="1767842"/>
            <a:ext cx="2289061"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Empirical Calibration</a:t>
            </a:r>
            <a:endParaRPr lang="en-US" dirty="0"/>
          </a:p>
        </p:txBody>
      </p:sp>
      <p:pic>
        <p:nvPicPr>
          <p:cNvPr id="17" name="Picture 16"/>
          <p:cNvPicPr>
            <a:picLocks noChangeAspect="1"/>
          </p:cNvPicPr>
          <p:nvPr/>
        </p:nvPicPr>
        <p:blipFill rotWithShape="1">
          <a:blip r:embed="rId3"/>
          <a:srcRect t="48072" b="25464"/>
          <a:stretch/>
        </p:blipFill>
        <p:spPr>
          <a:xfrm>
            <a:off x="126982" y="4419262"/>
            <a:ext cx="3321841" cy="2438737"/>
          </a:xfrm>
          <a:prstGeom prst="rect">
            <a:avLst/>
          </a:prstGeom>
        </p:spPr>
      </p:pic>
      <p:sp>
        <p:nvSpPr>
          <p:cNvPr id="19" name="Content Placeholder 2"/>
          <p:cNvSpPr txBox="1">
            <a:spLocks/>
          </p:cNvSpPr>
          <p:nvPr/>
        </p:nvSpPr>
        <p:spPr>
          <a:xfrm>
            <a:off x="5933946" y="3916633"/>
            <a:ext cx="3007444" cy="21693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Correct for multiple </a:t>
            </a:r>
            <a:r>
              <a:rPr lang="en-US" smtClean="0"/>
              <a:t>hypotheses if necessary</a:t>
            </a:r>
            <a:endParaRPr lang="en-US" dirty="0" smtClean="0"/>
          </a:p>
        </p:txBody>
      </p:sp>
    </p:spTree>
    <p:extLst>
      <p:ext uri="{BB962C8B-B14F-4D97-AF65-F5344CB8AC3E}">
        <p14:creationId xmlns:p14="http://schemas.microsoft.com/office/powerpoint/2010/main" val="1996317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flipH="1">
            <a:off x="1206252" y="1767842"/>
            <a:ext cx="4111053" cy="2563323"/>
            <a:chOff x="229433" y="3600138"/>
            <a:chExt cx="4111053" cy="2563323"/>
          </a:xfrm>
        </p:grpSpPr>
        <p:sp>
          <p:nvSpPr>
            <p:cNvPr id="15" name="U-Turn Arrow 14"/>
            <p:cNvSpPr/>
            <p:nvPr/>
          </p:nvSpPr>
          <p:spPr>
            <a:xfrm rot="5400000">
              <a:off x="1529829" y="3352804"/>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Notched Right Arrow 15"/>
            <p:cNvSpPr/>
            <p:nvPr/>
          </p:nvSpPr>
          <p:spPr>
            <a:xfrm>
              <a:off x="229433" y="3600138"/>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8" name="U-Turn Arrow 7"/>
          <p:cNvSpPr/>
          <p:nvPr/>
        </p:nvSpPr>
        <p:spPr>
          <a:xfrm rot="5400000">
            <a:off x="6135053" y="-7491"/>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Notched Right Arrow 8"/>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ight Arrow 4"/>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6" name="Notched Right Arrow 5"/>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7" name="Notched Right Arrow 6"/>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10" name="Notched Right Arrow 9"/>
          <p:cNvSpPr/>
          <p:nvPr/>
        </p:nvSpPr>
        <p:spPr>
          <a:xfrm flipH="1">
            <a:off x="4849646" y="1767842"/>
            <a:ext cx="2168599"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Inference</a:t>
            </a:r>
            <a:endParaRPr lang="en-US" dirty="0"/>
          </a:p>
        </p:txBody>
      </p:sp>
      <p:sp>
        <p:nvSpPr>
          <p:cNvPr id="11" name="Notched Right Arrow 10"/>
          <p:cNvSpPr/>
          <p:nvPr/>
        </p:nvSpPr>
        <p:spPr>
          <a:xfrm>
            <a:off x="3146165" y="3295841"/>
            <a:ext cx="2370215"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Hypothesis Correction</a:t>
            </a:r>
            <a:endParaRPr lang="en-US" dirty="0"/>
          </a:p>
        </p:txBody>
      </p:sp>
      <p:sp>
        <p:nvSpPr>
          <p:cNvPr id="12" name="Notched Right Arrow 11"/>
          <p:cNvSpPr/>
          <p:nvPr/>
        </p:nvSpPr>
        <p:spPr>
          <a:xfrm>
            <a:off x="5177311" y="3311833"/>
            <a:ext cx="2256545"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Interpret Result</a:t>
            </a:r>
            <a:endParaRPr lang="en-US" dirty="0"/>
          </a:p>
        </p:txBody>
      </p:sp>
      <p:sp>
        <p:nvSpPr>
          <p:cNvPr id="13" name="Notched Right Arrow 12"/>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sp>
        <p:nvSpPr>
          <p:cNvPr id="14" name="Notched Right Arrow 13"/>
          <p:cNvSpPr/>
          <p:nvPr/>
        </p:nvSpPr>
        <p:spPr>
          <a:xfrm flipH="1">
            <a:off x="2907190" y="1767842"/>
            <a:ext cx="2289061"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Empirical Calibration</a:t>
            </a:r>
            <a:endParaRPr lang="en-US" dirty="0"/>
          </a:p>
        </p:txBody>
      </p:sp>
      <p:sp>
        <p:nvSpPr>
          <p:cNvPr id="17" name="Content Placeholder 2"/>
          <p:cNvSpPr txBox="1">
            <a:spLocks/>
          </p:cNvSpPr>
          <p:nvPr/>
        </p:nvSpPr>
        <p:spPr>
          <a:xfrm>
            <a:off x="523975" y="4855824"/>
            <a:ext cx="8421735" cy="162092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What does the parameter mean?</a:t>
            </a:r>
          </a:p>
          <a:p>
            <a:r>
              <a:rPr lang="en-US" dirty="0" smtClean="0"/>
              <a:t>Do your variables change independently of each other?</a:t>
            </a:r>
          </a:p>
          <a:p>
            <a:pPr lvl="1"/>
            <a:r>
              <a:rPr lang="en-US" dirty="0" smtClean="0"/>
              <a:t>“A change in one variable, all others held constant”</a:t>
            </a:r>
          </a:p>
        </p:txBody>
      </p:sp>
    </p:spTree>
    <p:extLst>
      <p:ext uri="{BB962C8B-B14F-4D97-AF65-F5344CB8AC3E}">
        <p14:creationId xmlns:p14="http://schemas.microsoft.com/office/powerpoint/2010/main" val="555776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flipH="1">
            <a:off x="1206252" y="1767842"/>
            <a:ext cx="4111053" cy="2563323"/>
            <a:chOff x="229433" y="3600138"/>
            <a:chExt cx="4111053" cy="2563323"/>
          </a:xfrm>
        </p:grpSpPr>
        <p:sp>
          <p:nvSpPr>
            <p:cNvPr id="15" name="U-Turn Arrow 14"/>
            <p:cNvSpPr/>
            <p:nvPr/>
          </p:nvSpPr>
          <p:spPr>
            <a:xfrm rot="5400000">
              <a:off x="1529829" y="3352804"/>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Notched Right Arrow 15"/>
            <p:cNvSpPr/>
            <p:nvPr/>
          </p:nvSpPr>
          <p:spPr>
            <a:xfrm>
              <a:off x="229433" y="3600138"/>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8" name="U-Turn Arrow 7"/>
          <p:cNvSpPr/>
          <p:nvPr/>
        </p:nvSpPr>
        <p:spPr>
          <a:xfrm rot="5400000">
            <a:off x="6135053" y="-7491"/>
            <a:ext cx="2563320" cy="3057994"/>
          </a:xfrm>
          <a:prstGeom prst="uturnArrow">
            <a:avLst>
              <a:gd name="adj1" fmla="val 40964"/>
              <a:gd name="adj2" fmla="val 19934"/>
              <a:gd name="adj3" fmla="val 21524"/>
              <a:gd name="adj4" fmla="val 23115"/>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Notched Right Arrow 8"/>
          <p:cNvSpPr/>
          <p:nvPr/>
        </p:nvSpPr>
        <p:spPr>
          <a:xfrm>
            <a:off x="4834657" y="239843"/>
            <a:ext cx="2554229" cy="1019332"/>
          </a:xfrm>
          <a:prstGeom prst="notchedRightArrow">
            <a:avLst>
              <a:gd name="adj1" fmla="val 100000"/>
              <a:gd name="adj2" fmla="val 525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ight Arrow 4"/>
          <p:cNvSpPr/>
          <p:nvPr/>
        </p:nvSpPr>
        <p:spPr>
          <a:xfrm>
            <a:off x="570049" y="239843"/>
            <a:ext cx="1578433" cy="1019332"/>
          </a:xfrm>
          <a:prstGeom prst="rightArrow">
            <a:avLst>
              <a:gd name="adj1" fmla="val 100000"/>
              <a:gd name="adj2" fmla="val 518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 and Data</a:t>
            </a:r>
            <a:endParaRPr lang="en-US" dirty="0"/>
          </a:p>
        </p:txBody>
      </p:sp>
      <p:sp>
        <p:nvSpPr>
          <p:cNvPr id="6" name="Notched Right Arrow 5"/>
          <p:cNvSpPr/>
          <p:nvPr/>
        </p:nvSpPr>
        <p:spPr>
          <a:xfrm>
            <a:off x="1819402" y="239843"/>
            <a:ext cx="1973109"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Specify Models</a:t>
            </a:r>
          </a:p>
        </p:txBody>
      </p:sp>
      <p:sp>
        <p:nvSpPr>
          <p:cNvPr id="7" name="Notched Right Arrow 6"/>
          <p:cNvSpPr/>
          <p:nvPr/>
        </p:nvSpPr>
        <p:spPr>
          <a:xfrm>
            <a:off x="3448823" y="239843"/>
            <a:ext cx="1952025"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Fit Models</a:t>
            </a:r>
            <a:endParaRPr lang="en-US" dirty="0"/>
          </a:p>
        </p:txBody>
      </p:sp>
      <p:sp>
        <p:nvSpPr>
          <p:cNvPr id="10" name="Notched Right Arrow 9"/>
          <p:cNvSpPr/>
          <p:nvPr/>
        </p:nvSpPr>
        <p:spPr>
          <a:xfrm flipH="1">
            <a:off x="4849646" y="1767842"/>
            <a:ext cx="2168599"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Inference</a:t>
            </a:r>
            <a:endParaRPr lang="en-US" dirty="0"/>
          </a:p>
        </p:txBody>
      </p:sp>
      <p:sp>
        <p:nvSpPr>
          <p:cNvPr id="11" name="Notched Right Arrow 10"/>
          <p:cNvSpPr/>
          <p:nvPr/>
        </p:nvSpPr>
        <p:spPr>
          <a:xfrm>
            <a:off x="3146165" y="3295841"/>
            <a:ext cx="2370215"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Hypothesis Correction</a:t>
            </a:r>
            <a:endParaRPr lang="en-US" dirty="0"/>
          </a:p>
        </p:txBody>
      </p:sp>
      <p:sp>
        <p:nvSpPr>
          <p:cNvPr id="12" name="Notched Right Arrow 11"/>
          <p:cNvSpPr/>
          <p:nvPr/>
        </p:nvSpPr>
        <p:spPr>
          <a:xfrm>
            <a:off x="5177311" y="3311833"/>
            <a:ext cx="2256545"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Interpret Result</a:t>
            </a:r>
            <a:endParaRPr lang="en-US" dirty="0"/>
          </a:p>
        </p:txBody>
      </p:sp>
      <p:sp>
        <p:nvSpPr>
          <p:cNvPr id="13" name="Notched Right Arrow 12"/>
          <p:cNvSpPr/>
          <p:nvPr/>
        </p:nvSpPr>
        <p:spPr>
          <a:xfrm>
            <a:off x="5045818" y="239843"/>
            <a:ext cx="2131908" cy="1019332"/>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Model</a:t>
            </a:r>
            <a:endParaRPr lang="en-US" dirty="0"/>
          </a:p>
        </p:txBody>
      </p:sp>
      <p:sp>
        <p:nvSpPr>
          <p:cNvPr id="14" name="Notched Right Arrow 13"/>
          <p:cNvSpPr/>
          <p:nvPr/>
        </p:nvSpPr>
        <p:spPr>
          <a:xfrm flipH="1">
            <a:off x="2907190" y="1767842"/>
            <a:ext cx="2289061" cy="1035324"/>
          </a:xfrm>
          <a:prstGeom prst="notchedRightArrow">
            <a:avLst>
              <a:gd name="adj1" fmla="val 100000"/>
              <a:gd name="adj2" fmla="val 5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Empirical Calibration</a:t>
            </a:r>
            <a:endParaRPr lang="en-US" dirty="0"/>
          </a:p>
        </p:txBody>
      </p:sp>
      <p:sp>
        <p:nvSpPr>
          <p:cNvPr id="17" name="Content Placeholder 2"/>
          <p:cNvSpPr txBox="1">
            <a:spLocks/>
          </p:cNvSpPr>
          <p:nvPr/>
        </p:nvSpPr>
        <p:spPr>
          <a:xfrm>
            <a:off x="389065" y="4823840"/>
            <a:ext cx="8421735" cy="178681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Next time: can we do anything to existing data to get independence between our exposure and other variables? </a:t>
            </a:r>
          </a:p>
          <a:p>
            <a:r>
              <a:rPr lang="en-US" dirty="0" smtClean="0"/>
              <a:t>If we can do that, then we get </a:t>
            </a:r>
            <a:r>
              <a:rPr lang="en-US" i="1" dirty="0" smtClean="0"/>
              <a:t>causal effects</a:t>
            </a:r>
            <a:endParaRPr lang="en-US" dirty="0" smtClean="0"/>
          </a:p>
        </p:txBody>
      </p:sp>
      <p:sp>
        <p:nvSpPr>
          <p:cNvPr id="19" name="Rounded Rectangle 18"/>
          <p:cNvSpPr/>
          <p:nvPr/>
        </p:nvSpPr>
        <p:spPr>
          <a:xfrm>
            <a:off x="449025" y="119921"/>
            <a:ext cx="3343486" cy="128915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061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914392" y="1386677"/>
            <a:ext cx="7315215" cy="457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Example in practice</a:t>
            </a:r>
            <a:endParaRPr lang="en-US" dirty="0"/>
          </a:p>
        </p:txBody>
      </p:sp>
      <p:sp>
        <p:nvSpPr>
          <p:cNvPr id="4" name="Slide Number Placeholder 3"/>
          <p:cNvSpPr>
            <a:spLocks noGrp="1"/>
          </p:cNvSpPr>
          <p:nvPr>
            <p:ph type="sldNum" sz="quarter" idx="4"/>
          </p:nvPr>
        </p:nvSpPr>
        <p:spPr/>
        <p:txBody>
          <a:bodyPr/>
          <a:lstStyle/>
          <a:p>
            <a:fld id="{444583ED-F364-40B3-B25B-483B5033DFA3}" type="slidenum">
              <a:rPr lang="en-US" smtClean="0"/>
              <a:pPr/>
              <a:t>39</a:t>
            </a:fld>
            <a:endParaRPr lang="en-US" dirty="0"/>
          </a:p>
        </p:txBody>
      </p:sp>
      <p:sp>
        <p:nvSpPr>
          <p:cNvPr id="5" name="Rectangle 4"/>
          <p:cNvSpPr/>
          <p:nvPr/>
        </p:nvSpPr>
        <p:spPr>
          <a:xfrm>
            <a:off x="4800600" y="1371600"/>
            <a:ext cx="4114800" cy="52578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defTabSz="914400"/>
            <a:r>
              <a:rPr lang="en-US" sz="2400" dirty="0" smtClean="0">
                <a:solidFill>
                  <a:prstClr val="black"/>
                </a:solidFill>
              </a:rPr>
              <a:t>Mirtazapine vs</a:t>
            </a:r>
            <a:r>
              <a:rPr lang="en-US" sz="2400" dirty="0">
                <a:solidFill>
                  <a:prstClr val="black"/>
                </a:solidFill>
              </a:rPr>
              <a:t>. Citalopram</a:t>
            </a:r>
          </a:p>
          <a:p>
            <a:pPr defTabSz="914400"/>
            <a:r>
              <a:rPr lang="en-US" sz="2400" dirty="0" smtClean="0">
                <a:solidFill>
                  <a:prstClr val="black"/>
                </a:solidFill>
              </a:rPr>
              <a:t>Constipation</a:t>
            </a:r>
          </a:p>
          <a:p>
            <a:pPr defTabSz="914400"/>
            <a:r>
              <a:rPr lang="en-US" dirty="0" smtClean="0">
                <a:solidFill>
                  <a:prstClr val="black"/>
                </a:solidFill>
              </a:rPr>
              <a:t>Database: Truven MDCD</a:t>
            </a:r>
          </a:p>
          <a:p>
            <a:pPr defTabSz="914400"/>
            <a:endParaRPr lang="en-US" sz="2000" dirty="0">
              <a:solidFill>
                <a:prstClr val="black"/>
              </a:solidFill>
            </a:endParaRPr>
          </a:p>
          <a:p>
            <a:pPr defTabSz="914400"/>
            <a:r>
              <a:rPr lang="en-US" sz="2000" dirty="0" smtClean="0">
                <a:solidFill>
                  <a:prstClr val="black"/>
                </a:solidFill>
              </a:rPr>
              <a:t>Calibrated HR = </a:t>
            </a:r>
            <a:r>
              <a:rPr lang="en-US" sz="2400" dirty="0" smtClean="0">
                <a:solidFill>
                  <a:prstClr val="black"/>
                </a:solidFill>
              </a:rPr>
              <a:t>0.90 (0.70 – 1.12)</a:t>
            </a:r>
          </a:p>
          <a:p>
            <a:pPr defTabSz="914400"/>
            <a:endParaRPr lang="en-US" sz="2000" dirty="0" smtClean="0">
              <a:solidFill>
                <a:prstClr val="black"/>
              </a:solidFill>
            </a:endParaRPr>
          </a:p>
          <a:p>
            <a:pPr defTabSz="914400"/>
            <a:endParaRPr lang="en-US" sz="2000" dirty="0" smtClean="0">
              <a:solidFill>
                <a:prstClr val="black"/>
              </a:solidFill>
            </a:endParaRPr>
          </a:p>
          <a:p>
            <a:pPr defTabSz="914400"/>
            <a:endParaRPr lang="en-US" sz="2000" dirty="0">
              <a:solidFill>
                <a:prstClr val="black"/>
              </a:solidFill>
            </a:endParaRP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207" y="3573016"/>
            <a:ext cx="1755648" cy="122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2320" y="3575304"/>
            <a:ext cx="1234440" cy="1234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7760" y="5257800"/>
            <a:ext cx="1481328" cy="111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6430" y="5201231"/>
            <a:ext cx="960120" cy="134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9540" y="5199115"/>
            <a:ext cx="960120" cy="134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ight Arrow 17"/>
          <p:cNvSpPr/>
          <p:nvPr/>
        </p:nvSpPr>
        <p:spPr>
          <a:xfrm>
            <a:off x="7581771" y="5707919"/>
            <a:ext cx="164805" cy="2132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dirty="0">
              <a:solidFill>
                <a:prstClr val="white"/>
              </a:solidFill>
            </a:endParaRPr>
          </a:p>
        </p:txBody>
      </p:sp>
      <p:sp>
        <p:nvSpPr>
          <p:cNvPr id="12" name="Rounded Rectangle 11"/>
          <p:cNvSpPr/>
          <p:nvPr/>
        </p:nvSpPr>
        <p:spPr>
          <a:xfrm>
            <a:off x="4911937" y="3462763"/>
            <a:ext cx="3570326" cy="147574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41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Model Selection</a:t>
            </a:r>
            <a:endParaRPr lang="en-US" dirty="0"/>
          </a:p>
        </p:txBody>
      </p:sp>
    </p:spTree>
    <p:extLst>
      <p:ext uri="{BB962C8B-B14F-4D97-AF65-F5344CB8AC3E}">
        <p14:creationId xmlns:p14="http://schemas.microsoft.com/office/powerpoint/2010/main" val="7236058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a:xfrm>
            <a:off x="457200" y="1367972"/>
            <a:ext cx="8229600" cy="4525963"/>
          </a:xfrm>
        </p:spPr>
        <p:txBody>
          <a:bodyPr>
            <a:normAutofit lnSpcReduction="10000"/>
          </a:bodyPr>
          <a:lstStyle/>
          <a:p>
            <a:r>
              <a:rPr lang="en-US" dirty="0" smtClean="0"/>
              <a:t>Use out-of-sample error to select between models, but be aware that model selection breaks inference</a:t>
            </a:r>
          </a:p>
          <a:p>
            <a:endParaRPr lang="en-US" dirty="0"/>
          </a:p>
          <a:p>
            <a:r>
              <a:rPr lang="en-US" dirty="0" smtClean="0"/>
              <a:t>Use positive/negative controls to calibrate for systematic biases in the data</a:t>
            </a:r>
          </a:p>
          <a:p>
            <a:endParaRPr lang="en-US" dirty="0" smtClean="0"/>
          </a:p>
          <a:p>
            <a:r>
              <a:rPr lang="en-US" dirty="0" smtClean="0"/>
              <a:t>Think about how the evidence will be used in practice</a:t>
            </a:r>
          </a:p>
        </p:txBody>
      </p:sp>
    </p:spTree>
    <p:extLst>
      <p:ext uri="{BB962C8B-B14F-4D97-AF65-F5344CB8AC3E}">
        <p14:creationId xmlns:p14="http://schemas.microsoft.com/office/powerpoint/2010/main" val="826629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358" y="1046749"/>
            <a:ext cx="8049126" cy="1227220"/>
          </a:xfrm>
        </p:spPr>
        <p:txBody>
          <a:bodyPr/>
          <a:lstStyle/>
          <a:p>
            <a:pPr marL="0" indent="0">
              <a:buNone/>
            </a:pPr>
            <a:r>
              <a:rPr lang="en-US" dirty="0" smtClean="0">
                <a:solidFill>
                  <a:schemeClr val="bg1"/>
                </a:solidFill>
              </a:rPr>
              <a:t>You have data (Y, X</a:t>
            </a:r>
            <a:r>
              <a:rPr lang="en-US" baseline="-25000" dirty="0" smtClean="0">
                <a:solidFill>
                  <a:schemeClr val="bg1"/>
                </a:solidFill>
              </a:rPr>
              <a:t>1</a:t>
            </a:r>
            <a:r>
              <a:rPr lang="en-US" dirty="0">
                <a:solidFill>
                  <a:schemeClr val="bg1"/>
                </a:solidFill>
              </a:rPr>
              <a:t>, </a:t>
            </a:r>
            <a:r>
              <a:rPr lang="en-US" dirty="0" smtClean="0">
                <a:solidFill>
                  <a:schemeClr val="bg1"/>
                </a:solidFill>
              </a:rPr>
              <a:t>X</a:t>
            </a:r>
            <a:r>
              <a:rPr lang="en-US" baseline="-25000" dirty="0" smtClean="0">
                <a:solidFill>
                  <a:schemeClr val="bg1"/>
                </a:solidFill>
              </a:rPr>
              <a:t>2</a:t>
            </a:r>
            <a:r>
              <a:rPr lang="en-US" dirty="0" smtClean="0">
                <a:solidFill>
                  <a:schemeClr val="bg1"/>
                </a:solidFill>
              </a:rPr>
              <a:t>) and decide to fit two models:</a:t>
            </a:r>
          </a:p>
          <a:p>
            <a:pPr marL="0" indent="0">
              <a:buNone/>
            </a:pPr>
            <a:endParaRPr lang="en-US" dirty="0">
              <a:solidFill>
                <a:schemeClr val="bg1"/>
              </a:solidFill>
            </a:endParaRPr>
          </a:p>
        </p:txBody>
      </p:sp>
      <p:pic>
        <p:nvPicPr>
          <p:cNvPr id="7" name="Picture 6"/>
          <p:cNvPicPr>
            <a:picLocks noChangeAspect="1"/>
          </p:cNvPicPr>
          <p:nvPr/>
        </p:nvPicPr>
        <p:blipFill>
          <a:blip r:embed="rId3"/>
          <a:stretch>
            <a:fillRect/>
          </a:stretch>
        </p:blipFill>
        <p:spPr>
          <a:xfrm>
            <a:off x="1057982" y="2337539"/>
            <a:ext cx="4596732" cy="410772"/>
          </a:xfrm>
          <a:prstGeom prst="rect">
            <a:avLst/>
          </a:prstGeom>
        </p:spPr>
      </p:pic>
      <p:sp>
        <p:nvSpPr>
          <p:cNvPr id="9" name="TextBox 8"/>
          <p:cNvSpPr txBox="1"/>
          <p:nvPr/>
        </p:nvSpPr>
        <p:spPr>
          <a:xfrm>
            <a:off x="481263" y="2161408"/>
            <a:ext cx="476412" cy="1318181"/>
          </a:xfrm>
          <a:prstGeom prst="rect">
            <a:avLst/>
          </a:prstGeom>
          <a:noFill/>
        </p:spPr>
        <p:txBody>
          <a:bodyPr wrap="none" rtlCol="0">
            <a:spAutoFit/>
          </a:bodyPr>
          <a:lstStyle/>
          <a:p>
            <a:pPr defTabSz="914400">
              <a:lnSpc>
                <a:spcPct val="150000"/>
              </a:lnSpc>
            </a:pPr>
            <a:r>
              <a:rPr lang="en-US" sz="2800" dirty="0" smtClean="0">
                <a:solidFill>
                  <a:prstClr val="white"/>
                </a:solidFill>
              </a:rPr>
              <a:t>1)</a:t>
            </a:r>
          </a:p>
          <a:p>
            <a:pPr defTabSz="914400">
              <a:lnSpc>
                <a:spcPct val="150000"/>
              </a:lnSpc>
            </a:pPr>
            <a:r>
              <a:rPr lang="en-US" sz="2800" dirty="0" smtClean="0">
                <a:solidFill>
                  <a:prstClr val="white"/>
                </a:solidFill>
              </a:rPr>
              <a:t>2)</a:t>
            </a:r>
            <a:endParaRPr lang="en-US" sz="2800" dirty="0">
              <a:solidFill>
                <a:prstClr val="white"/>
              </a:solidFill>
            </a:endParaRPr>
          </a:p>
        </p:txBody>
      </p:sp>
      <p:sp>
        <p:nvSpPr>
          <p:cNvPr id="10" name="Content Placeholder 2"/>
          <p:cNvSpPr txBox="1">
            <a:spLocks/>
          </p:cNvSpPr>
          <p:nvPr/>
        </p:nvSpPr>
        <p:spPr>
          <a:xfrm>
            <a:off x="517358" y="3806851"/>
            <a:ext cx="8145379" cy="149010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prstClr val="white"/>
                </a:solidFill>
              </a:rPr>
              <a:t>You’re interested in β</a:t>
            </a:r>
            <a:r>
              <a:rPr lang="en-US" baseline="-25000" dirty="0" smtClean="0">
                <a:solidFill>
                  <a:prstClr val="white"/>
                </a:solidFill>
              </a:rPr>
              <a:t>1</a:t>
            </a:r>
            <a:r>
              <a:rPr lang="en-US" dirty="0" smtClean="0">
                <a:solidFill>
                  <a:prstClr val="white"/>
                </a:solidFill>
              </a:rPr>
              <a:t>. The two models give different estimates and confidence intervals. What do you do?</a:t>
            </a:r>
          </a:p>
          <a:p>
            <a:pPr marL="0" indent="0">
              <a:buFont typeface="Arial" pitchFamily="34" charset="0"/>
              <a:buNone/>
            </a:pPr>
            <a:endParaRPr lang="en-US" dirty="0">
              <a:solidFill>
                <a:prstClr val="white"/>
              </a:solidFill>
            </a:endParaRPr>
          </a:p>
        </p:txBody>
      </p:sp>
      <p:pic>
        <p:nvPicPr>
          <p:cNvPr id="11" name="Picture 10"/>
          <p:cNvPicPr>
            <a:picLocks noChangeAspect="1"/>
          </p:cNvPicPr>
          <p:nvPr/>
        </p:nvPicPr>
        <p:blipFill>
          <a:blip r:embed="rId4"/>
          <a:stretch>
            <a:fillRect/>
          </a:stretch>
        </p:blipFill>
        <p:spPr>
          <a:xfrm>
            <a:off x="1057982" y="2977548"/>
            <a:ext cx="7230851" cy="415122"/>
          </a:xfrm>
          <a:prstGeom prst="rect">
            <a:avLst/>
          </a:prstGeom>
        </p:spPr>
      </p:pic>
      <p:sp>
        <p:nvSpPr>
          <p:cNvPr id="12" name="Content Placeholder 2"/>
          <p:cNvSpPr txBox="1">
            <a:spLocks/>
          </p:cNvSpPr>
          <p:nvPr/>
        </p:nvSpPr>
        <p:spPr>
          <a:xfrm>
            <a:off x="600717" y="5491273"/>
            <a:ext cx="8230462" cy="7049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i="1" dirty="0" smtClean="0">
                <a:solidFill>
                  <a:prstClr val="white"/>
                </a:solidFill>
              </a:rPr>
              <a:t>Quietly write down any strategies you think of</a:t>
            </a:r>
            <a:endParaRPr lang="en-US" sz="2400" i="1" dirty="0">
              <a:solidFill>
                <a:prstClr val="white"/>
              </a:solidFill>
            </a:endParaRPr>
          </a:p>
        </p:txBody>
      </p:sp>
    </p:spTree>
    <p:extLst>
      <p:ext uri="{BB962C8B-B14F-4D97-AF65-F5344CB8AC3E}">
        <p14:creationId xmlns:p14="http://schemas.microsoft.com/office/powerpoint/2010/main" val="19663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smtClean="0"/>
              <a:t>Comparing Likelihoods or “Goodness of Fit”</a:t>
            </a:r>
            <a:endParaRPr lang="en-US" sz="3600" i="1" dirty="0"/>
          </a:p>
        </p:txBody>
      </p:sp>
      <p:sp>
        <p:nvSpPr>
          <p:cNvPr id="3" name="Content Placeholder 2"/>
          <p:cNvSpPr>
            <a:spLocks noGrp="1"/>
          </p:cNvSpPr>
          <p:nvPr>
            <p:ph idx="1"/>
          </p:nvPr>
        </p:nvSpPr>
        <p:spPr>
          <a:xfrm>
            <a:off x="601579" y="1010655"/>
            <a:ext cx="8145379" cy="2887576"/>
          </a:xfrm>
        </p:spPr>
        <p:txBody>
          <a:bodyPr>
            <a:normAutofit/>
          </a:bodyPr>
          <a:lstStyle/>
          <a:p>
            <a:r>
              <a:rPr lang="en-US" sz="2800" dirty="0" smtClean="0"/>
              <a:t>Models are fit by maximizing a likelihood.</a:t>
            </a:r>
          </a:p>
          <a:p>
            <a:r>
              <a:rPr lang="en-US" sz="2800" dirty="0" smtClean="0"/>
              <a:t>Why not compare the likelihood of the data given each model and pick the best?</a:t>
            </a:r>
          </a:p>
          <a:p>
            <a:r>
              <a:rPr lang="en-US" sz="2800" dirty="0" smtClean="0"/>
              <a:t>Examples : </a:t>
            </a:r>
          </a:p>
          <a:p>
            <a:pPr lvl="1"/>
            <a:r>
              <a:rPr lang="en-US" sz="2400" dirty="0" smtClean="0"/>
              <a:t>F-test (nested models)</a:t>
            </a:r>
          </a:p>
          <a:p>
            <a:pPr lvl="1"/>
            <a:r>
              <a:rPr lang="en-US" sz="2400" dirty="0" smtClean="0"/>
              <a:t>Compare R</a:t>
            </a:r>
            <a:r>
              <a:rPr lang="en-US" sz="2400" baseline="30000" dirty="0" smtClean="0"/>
              <a:t>2 </a:t>
            </a:r>
            <a:r>
              <a:rPr lang="en-US" sz="2400" dirty="0" smtClean="0"/>
              <a:t>(proportion of variance explained)</a:t>
            </a:r>
          </a:p>
          <a:p>
            <a:pPr lvl="1"/>
            <a:endParaRPr lang="en-US" sz="2400" dirty="0" smtClean="0"/>
          </a:p>
        </p:txBody>
      </p:sp>
      <p:pic>
        <p:nvPicPr>
          <p:cNvPr id="4" name="Picture 3"/>
          <p:cNvPicPr>
            <a:picLocks noChangeAspect="1"/>
          </p:cNvPicPr>
          <p:nvPr/>
        </p:nvPicPr>
        <p:blipFill>
          <a:blip r:embed="rId3"/>
          <a:stretch>
            <a:fillRect/>
          </a:stretch>
        </p:blipFill>
        <p:spPr>
          <a:xfrm>
            <a:off x="897355" y="4235117"/>
            <a:ext cx="6819900" cy="2463800"/>
          </a:xfrm>
          <a:prstGeom prst="rect">
            <a:avLst/>
          </a:prstGeom>
        </p:spPr>
      </p:pic>
    </p:spTree>
    <p:extLst>
      <p:ext uri="{BB962C8B-B14F-4D97-AF65-F5344CB8AC3E}">
        <p14:creationId xmlns:p14="http://schemas.microsoft.com/office/powerpoint/2010/main" val="4345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310063"/>
            <a:ext cx="9144000" cy="1143000"/>
          </a:xfrm>
        </p:spPr>
        <p:txBody>
          <a:bodyPr>
            <a:normAutofit fontScale="90000"/>
          </a:bodyPr>
          <a:lstStyle/>
          <a:p>
            <a:pPr algn="ctr"/>
            <a:r>
              <a:rPr lang="en-US" dirty="0" smtClean="0">
                <a:solidFill>
                  <a:schemeClr val="bg1"/>
                </a:solidFill>
              </a:rPr>
              <a:t>What’s wrong with comparing goodness-of-fit?</a:t>
            </a:r>
            <a:endParaRPr lang="en-US" dirty="0">
              <a:solidFill>
                <a:schemeClr val="bg1"/>
              </a:solidFill>
            </a:endParaRPr>
          </a:p>
        </p:txBody>
      </p:sp>
    </p:spTree>
    <p:extLst>
      <p:ext uri="{BB962C8B-B14F-4D97-AF65-F5344CB8AC3E}">
        <p14:creationId xmlns:p14="http://schemas.microsoft.com/office/powerpoint/2010/main" val="2129035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sz="3600" dirty="0" smtClean="0"/>
              <a:t>Problem: you can always improve your fit by adding more parameters or complexity to your model (</a:t>
            </a:r>
            <a:r>
              <a:rPr lang="en-US" sz="3600" i="1" dirty="0" smtClean="0"/>
              <a:t>overfitting)</a:t>
            </a:r>
            <a:endParaRPr lang="en-US" sz="3600" i="1" dirty="0"/>
          </a:p>
        </p:txBody>
      </p:sp>
      <p:pic>
        <p:nvPicPr>
          <p:cNvPr id="5" name="Picture 4"/>
          <p:cNvPicPr>
            <a:picLocks noChangeAspect="1"/>
          </p:cNvPicPr>
          <p:nvPr/>
        </p:nvPicPr>
        <p:blipFill>
          <a:blip r:embed="rId3"/>
          <a:stretch>
            <a:fillRect/>
          </a:stretch>
        </p:blipFill>
        <p:spPr>
          <a:xfrm>
            <a:off x="0" y="2301469"/>
            <a:ext cx="9144000" cy="3265714"/>
          </a:xfrm>
          <a:prstGeom prst="rect">
            <a:avLst/>
          </a:prstGeom>
        </p:spPr>
      </p:pic>
    </p:spTree>
    <p:extLst>
      <p:ext uri="{BB962C8B-B14F-4D97-AF65-F5344CB8AC3E}">
        <p14:creationId xmlns:p14="http://schemas.microsoft.com/office/powerpoint/2010/main" val="71772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2988"/>
            <a:ext cx="9144000" cy="1530267"/>
          </a:xfrm>
        </p:spPr>
        <p:txBody>
          <a:bodyPr>
            <a:normAutofit/>
          </a:bodyPr>
          <a:lstStyle/>
          <a:p>
            <a:pPr algn="ctr"/>
            <a:r>
              <a:rPr lang="en-US" dirty="0" smtClean="0"/>
              <a:t>What we really want is an estimate of error on resampled data</a:t>
            </a:r>
            <a:endParaRPr lang="en-US" dirty="0"/>
          </a:p>
        </p:txBody>
      </p:sp>
      <p:sp>
        <p:nvSpPr>
          <p:cNvPr id="4" name="Title 1"/>
          <p:cNvSpPr txBox="1">
            <a:spLocks/>
          </p:cNvSpPr>
          <p:nvPr/>
        </p:nvSpPr>
        <p:spPr>
          <a:xfrm>
            <a:off x="0" y="3930315"/>
            <a:ext cx="9144000" cy="11430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solidFill>
                  <a:prstClr val="black"/>
                </a:solidFill>
              </a:rPr>
              <a:t>But we only have the one sample</a:t>
            </a:r>
            <a:endParaRPr lang="en-US" dirty="0">
              <a:solidFill>
                <a:prstClr val="black"/>
              </a:solidFill>
            </a:endParaRPr>
          </a:p>
        </p:txBody>
      </p:sp>
    </p:spTree>
    <p:extLst>
      <p:ext uri="{BB962C8B-B14F-4D97-AF65-F5344CB8AC3E}">
        <p14:creationId xmlns:p14="http://schemas.microsoft.com/office/powerpoint/2010/main" val="11111175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1|15.8"/>
</p:tagLst>
</file>

<file path=ppt/tags/tag2.xml><?xml version="1.0" encoding="utf-8"?>
<p:tagLst xmlns:a="http://schemas.openxmlformats.org/drawingml/2006/main" xmlns:r="http://schemas.openxmlformats.org/officeDocument/2006/relationships" xmlns:p="http://schemas.openxmlformats.org/presentationml/2006/main">
  <p:tag name="TIMING" val="|2.9|38.8|30.8"/>
</p:tagLst>
</file>

<file path=ppt/theme/theme1.xml><?xml version="1.0" encoding="utf-8"?>
<a:theme xmlns:a="http://schemas.openxmlformats.org/drawingml/2006/main" name="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2.xml><?xml version="1.0" encoding="utf-8"?>
<a:theme xmlns:a="http://schemas.openxmlformats.org/drawingml/2006/main" name="1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3.xml><?xml version="1.0" encoding="utf-8"?>
<a:theme xmlns:a="http://schemas.openxmlformats.org/drawingml/2006/main" name="2_Stanford-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nford-Theme" id="{68EDAF9C-5982-844A-BA7A-781A7865145E}" vid="{F23EFE77-0E64-D84D-BC3B-58795D303D4C}"/>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662</TotalTime>
  <Words>2725</Words>
  <Application>Microsoft Macintosh PowerPoint</Application>
  <PresentationFormat>On-screen Show (4:3)</PresentationFormat>
  <Paragraphs>394</Paragraphs>
  <Slides>40</Slides>
  <Notes>28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40</vt:i4>
      </vt:variant>
    </vt:vector>
  </HeadingPairs>
  <TitlesOfParts>
    <vt:vector size="48" baseType="lpstr">
      <vt:lpstr>Calibri</vt:lpstr>
      <vt:lpstr>Gill Sans</vt:lpstr>
      <vt:lpstr>Mangal</vt:lpstr>
      <vt:lpstr>Arial</vt:lpstr>
      <vt:lpstr>Stanford-Theme</vt:lpstr>
      <vt:lpstr>1_Stanford-Theme</vt:lpstr>
      <vt:lpstr>2_Stanford-Theme</vt:lpstr>
      <vt:lpstr>7_Office Theme</vt:lpstr>
      <vt:lpstr>BIOMEDIN 215  Data Driven Medicine</vt:lpstr>
      <vt:lpstr>Previous class:</vt:lpstr>
      <vt:lpstr>Questions for today</vt:lpstr>
      <vt:lpstr>Model Selection</vt:lpstr>
      <vt:lpstr>PowerPoint Presentation</vt:lpstr>
      <vt:lpstr>Comparing Likelihoods or “Goodness of Fit”</vt:lpstr>
      <vt:lpstr>What’s wrong with comparing goodness-of-fit?</vt:lpstr>
      <vt:lpstr>Problem: you can always improve your fit by adding more parameters or complexity to your model (overfitting)</vt:lpstr>
      <vt:lpstr>What we really want is an estimate of error on resampled data</vt:lpstr>
      <vt:lpstr>These are different ways of estimating the out-of-sample likelihood</vt:lpstr>
      <vt:lpstr>Better: use a test dataset and compute the likelihood of that data given each model</vt:lpstr>
      <vt:lpstr>Let’s see what happens to inference after model selection</vt:lpstr>
      <vt:lpstr>Why does model selection mess up confidence intervals?!?</vt:lpstr>
      <vt:lpstr>Inference after model selection</vt:lpstr>
      <vt:lpstr>Empirical Calibration</vt:lpstr>
      <vt:lpstr>Control exposure-outcome pairs</vt:lpstr>
      <vt:lpstr>Reliability of estimated confidence intervals</vt:lpstr>
      <vt:lpstr>“Confidence intervals convey only error due to sampling variability around an unbiased estimator, but these databases provide extremely large samples that result in modest sampling variability. However, the true culprit in errant observational database studies is systematic error due to, for example, residual confounding and misclassification, which are not accounted for in traditional calculations… Furthermore, unlike sampling variability, systematic error does not diminish as sample size increases. The implication of this fact is that traditional statistical methods for controlling bias, e.g., covariate adjustment or matching, are failing, in these examples, to correct for bias.” </vt:lpstr>
      <vt:lpstr>Calibration using negative controls</vt:lpstr>
      <vt:lpstr>Calibration using negative controls</vt:lpstr>
      <vt:lpstr>Calibration using negative controls:</vt:lpstr>
      <vt:lpstr>Empirical calibration to correct p-values</vt:lpstr>
      <vt:lpstr>Theoretical hypothesis testing</vt:lpstr>
      <vt:lpstr>Using negative controls</vt:lpstr>
      <vt:lpstr>You are studying the impact a new device for mitral valve replacement vs. an older device. The outcome is 1-year readmissions for complications.  What do you think would make for a good negative control in this study?</vt:lpstr>
      <vt:lpstr>Good negative outcomes are as similar as possible to your exposure and outcome</vt:lpstr>
      <vt:lpstr>Empirical calibration to correct confidence intervals</vt:lpstr>
      <vt:lpstr>Are we asking the right questions? Does any of this matter?  How will this evidence be used in practice?</vt:lpstr>
      <vt:lpstr>Putting it all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in practice</vt:lpstr>
      <vt:lpstr>Remember: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III</dc:title>
  <dc:creator>Alejandro Schuler</dc:creator>
  <cp:lastModifiedBy>Nigam Shah</cp:lastModifiedBy>
  <cp:revision>46</cp:revision>
  <dcterms:created xsi:type="dcterms:W3CDTF">2017-10-25T17:35:44Z</dcterms:created>
  <dcterms:modified xsi:type="dcterms:W3CDTF">2017-11-02T21:18:47Z</dcterms:modified>
</cp:coreProperties>
</file>